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3f7d6576c5e43d5" /><Relationship Type="http://schemas.openxmlformats.org/officeDocument/2006/relationships/extended-properties" Target="/docProps/app.xml" Id="R91bbb2f8860a4494" /><Relationship Type="http://schemas.openxmlformats.org/officeDocument/2006/relationships/officeDocument" Target="/ppt/presentation.xml" Id="Rd55c654db266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28821003f4e0a"/>
  </p:sldMasterIdLst>
  <p:notesMasterIdLst>
    <p:notesMasterId xmlns:r="http://schemas.openxmlformats.org/officeDocument/2006/relationships" r:id="R03622fa348e6454f"/>
  </p:notesMasterIdLst>
  <p:sldIdLst>
    <p:sldId xmlns:r="http://schemas.openxmlformats.org/officeDocument/2006/relationships" id="256" r:id="R63c016928fa1413f"/>
    <p:sldId xmlns:r="http://schemas.openxmlformats.org/officeDocument/2006/relationships" id="257" r:id="R68a314e38fa14f19"/>
    <p:sldId xmlns:r="http://schemas.openxmlformats.org/officeDocument/2006/relationships" id="258" r:id="R4dcec65b93894036"/>
    <p:sldId xmlns:r="http://schemas.openxmlformats.org/officeDocument/2006/relationships" id="259" r:id="Rb4d478efdd6d4037"/>
    <p:sldId xmlns:r="http://schemas.openxmlformats.org/officeDocument/2006/relationships" id="260" r:id="Rf6ff28b480b44e3d"/>
    <p:sldId xmlns:r="http://schemas.openxmlformats.org/officeDocument/2006/relationships" id="261" r:id="R9fae58ad658e4d94"/>
    <p:sldId xmlns:r="http://schemas.openxmlformats.org/officeDocument/2006/relationships" id="262" r:id="Re5979f3ea73d4f82"/>
    <p:sldId xmlns:r="http://schemas.openxmlformats.org/officeDocument/2006/relationships" id="263" r:id="R3f38221f55e74a36"/>
    <p:sldId xmlns:r="http://schemas.openxmlformats.org/officeDocument/2006/relationships" id="264" r:id="Rcd017b9836bd4ecb"/>
    <p:sldId xmlns:r="http://schemas.openxmlformats.org/officeDocument/2006/relationships" id="265" r:id="Rb7be47bed9db411d"/>
    <p:sldId xmlns:r="http://schemas.openxmlformats.org/officeDocument/2006/relationships" id="266" r:id="R6c460fa2d4574bfa"/>
    <p:sldId xmlns:r="http://schemas.openxmlformats.org/officeDocument/2006/relationships" id="267" r:id="Re3c0858d43f244e0"/>
    <p:sldId xmlns:r="http://schemas.openxmlformats.org/officeDocument/2006/relationships" id="268" r:id="R72e49f93bca14afc"/>
    <p:sldId xmlns:r="http://schemas.openxmlformats.org/officeDocument/2006/relationships" id="269" r:id="Rac083b012eda48c3"/>
    <p:sldId xmlns:r="http://schemas.openxmlformats.org/officeDocument/2006/relationships" id="270" r:id="R44ac43e490e746b8"/>
    <p:sldId xmlns:r="http://schemas.openxmlformats.org/officeDocument/2006/relationships" id="271" r:id="Re2571f061f5f447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60afc98a1f479a" /><Relationship Type="http://schemas.openxmlformats.org/officeDocument/2006/relationships/slideMaster" Target="/ppt/slideMasters/slideMaster1.xml" Id="R04d28821003f4e0a" /><Relationship Type="http://schemas.openxmlformats.org/officeDocument/2006/relationships/notesMaster" Target="/ppt/notesMasters/notesMaster1.xml" Id="R03622fa348e6454f" /><Relationship Type="http://schemas.openxmlformats.org/officeDocument/2006/relationships/presProps" Target="/ppt/presProps.xml" Id="Rb7a244bd5fcc4737" /><Relationship Type="http://schemas.openxmlformats.org/officeDocument/2006/relationships/viewProps" Target="/ppt/viewProps.xml" Id="Rad9b4c5049dc4330" /><Relationship Type="http://schemas.openxmlformats.org/officeDocument/2006/relationships/tableStyles" Target="/ppt/tableStyles.xml" Id="R6007fbfceeb44e47" /><Relationship Type="http://schemas.openxmlformats.org/officeDocument/2006/relationships/slide" Target="/ppt/slides/slide1.xml" Id="R63c016928fa1413f" /><Relationship Type="http://schemas.openxmlformats.org/officeDocument/2006/relationships/slide" Target="/ppt/slides/slide2.xml" Id="R68a314e38fa14f19" /><Relationship Type="http://schemas.openxmlformats.org/officeDocument/2006/relationships/slide" Target="/ppt/slides/slide3.xml" Id="R4dcec65b93894036" /><Relationship Type="http://schemas.openxmlformats.org/officeDocument/2006/relationships/slide" Target="/ppt/slides/slide4.xml" Id="Rb4d478efdd6d4037" /><Relationship Type="http://schemas.openxmlformats.org/officeDocument/2006/relationships/slide" Target="/ppt/slides/slide5.xml" Id="Rf6ff28b480b44e3d" /><Relationship Type="http://schemas.openxmlformats.org/officeDocument/2006/relationships/slide" Target="/ppt/slides/slide6.xml" Id="R9fae58ad658e4d94" /><Relationship Type="http://schemas.openxmlformats.org/officeDocument/2006/relationships/slide" Target="/ppt/slides/slide7.xml" Id="Re5979f3ea73d4f82" /><Relationship Type="http://schemas.openxmlformats.org/officeDocument/2006/relationships/slide" Target="/ppt/slides/slide8.xml" Id="R3f38221f55e74a36" /><Relationship Type="http://schemas.openxmlformats.org/officeDocument/2006/relationships/slide" Target="/ppt/slides/slide9.xml" Id="Rcd017b9836bd4ecb" /><Relationship Type="http://schemas.openxmlformats.org/officeDocument/2006/relationships/slide" Target="/ppt/slides/slide10.xml" Id="Rb7be47bed9db411d" /><Relationship Type="http://schemas.openxmlformats.org/officeDocument/2006/relationships/slide" Target="/ppt/slides/slide11.xml" Id="R6c460fa2d4574bfa" /><Relationship Type="http://schemas.openxmlformats.org/officeDocument/2006/relationships/slide" Target="/ppt/slides/slide12.xml" Id="Re3c0858d43f244e0" /><Relationship Type="http://schemas.openxmlformats.org/officeDocument/2006/relationships/slide" Target="/ppt/slides/slide13.xml" Id="R72e49f93bca14afc" /><Relationship Type="http://schemas.openxmlformats.org/officeDocument/2006/relationships/slide" Target="/ppt/slides/slide14.xml" Id="Rac083b012eda48c3" /><Relationship Type="http://schemas.openxmlformats.org/officeDocument/2006/relationships/slide" Target="/ppt/slides/slide15.xml" Id="R44ac43e490e746b8" /><Relationship Type="http://schemas.openxmlformats.org/officeDocument/2006/relationships/slide" Target="/ppt/slides/slide16.xml" Id="Re2571f061f5f447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b2d82216eb7482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009a00667e8405a" /><Relationship Type="http://schemas.openxmlformats.org/officeDocument/2006/relationships/notesMaster" Target="/ppt/notesMasters/notesMaster1.xml" Id="Rc52bbaf34e5d43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032de4073734d6e" /><Relationship Type="http://schemas.openxmlformats.org/officeDocument/2006/relationships/notesMaster" Target="/ppt/notesMasters/notesMaster1.xml" Id="R9403d936ddaf4c8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22c128ecc6f4dd2" /><Relationship Type="http://schemas.openxmlformats.org/officeDocument/2006/relationships/notesMaster" Target="/ppt/notesMasters/notesMaster1.xml" Id="R77ce3e97b8ed4de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769974ce7e34016" /><Relationship Type="http://schemas.openxmlformats.org/officeDocument/2006/relationships/notesMaster" Target="/ppt/notesMasters/notesMaster1.xml" Id="R7a6d78e69d95425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a1b49fcedd3401e" /><Relationship Type="http://schemas.openxmlformats.org/officeDocument/2006/relationships/notesMaster" Target="/ppt/notesMasters/notesMaster1.xml" Id="Rac4b6ad47f5c44f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8031f7c0d4749b8" /><Relationship Type="http://schemas.openxmlformats.org/officeDocument/2006/relationships/notesMaster" Target="/ppt/notesMasters/notesMaster1.xml" Id="R2597eb73697b4be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a23225c0bd44558" /><Relationship Type="http://schemas.openxmlformats.org/officeDocument/2006/relationships/notesMaster" Target="/ppt/notesMasters/notesMaster1.xml" Id="Ref19292912b54fa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5be1145cdab457c" /><Relationship Type="http://schemas.openxmlformats.org/officeDocument/2006/relationships/notesMaster" Target="/ppt/notesMasters/notesMaster1.xml" Id="R39699dedb9c1443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5e7f9d895354b2d" /><Relationship Type="http://schemas.openxmlformats.org/officeDocument/2006/relationships/notesMaster" Target="/ppt/notesMasters/notesMaster1.xml" Id="R3e03aa73042948f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b80a45f0ac143b5" /><Relationship Type="http://schemas.openxmlformats.org/officeDocument/2006/relationships/notesMaster" Target="/ppt/notesMasters/notesMaster1.xml" Id="Rc96187e251c5434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26592a7a9b84793" /><Relationship Type="http://schemas.openxmlformats.org/officeDocument/2006/relationships/notesMaster" Target="/ppt/notesMasters/notesMaster1.xml" Id="Re8b6d1a93d0f4d2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cdc210b96bc4ce7" /><Relationship Type="http://schemas.openxmlformats.org/officeDocument/2006/relationships/notesMaster" Target="/ppt/notesMasters/notesMaster1.xml" Id="R221927383f6a41c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23cee9812d04274" /><Relationship Type="http://schemas.openxmlformats.org/officeDocument/2006/relationships/notesMaster" Target="/ppt/notesMasters/notesMaster1.xml" Id="R1f67e46d7c4c409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b40423707a5400d" /><Relationship Type="http://schemas.openxmlformats.org/officeDocument/2006/relationships/notesMaster" Target="/ppt/notesMasters/notesMaster1.xml" Id="R1ce4a235182e46d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01ce5bc587b4a8c" /><Relationship Type="http://schemas.openxmlformats.org/officeDocument/2006/relationships/notesMaster" Target="/ppt/notesMasters/notesMaster1.xml" Id="Rcd6567a428fd433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02b9686eea24aec" /><Relationship Type="http://schemas.openxmlformats.org/officeDocument/2006/relationships/notesMaster" Target="/ppt/notesMasters/notesMaster1.xml" Id="R064fa72ea71d4f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https://www.nhtsa.gov/press-releases/traffic-deaths-2025-early-estimates-2024-annual</a:t>
            </a:r>
          </a:p>
          <a:p xmlns:a="http://schemas.openxmlformats.org/drawingml/2006/main">
            <a:r>
              <a:t>- https://www.nhtsa.gov/campaign/speeding-catches-up-with-you</a:t>
            </a:r>
          </a:p>
          <a:p xmlns:a="http://schemas.openxmlformats.org/drawingml/2006/main">
            <a:r>
              <a:t>- https://www.nhtsa.gov/risky-driving/distracted-driving</a:t>
            </a:r>
          </a:p>
          <a:p xmlns:a="http://schemas.openxmlformats.org/drawingml/2006/main">
            <a:r>
              <a:t>- https://www.avatarfleet.com/lllc</a:t>
            </a:r>
          </a:p>
          <a:p xmlns:a="http://schemas.openxmlformats.org/drawingml/2006/main">
            <a:r>
              <a:t>- https://archive.cdc.gov/www_cdc_gov/niosh/research-rounds/resroundsv4n2.html</a:t>
            </a:r>
          </a:p>
          <a:p xmlns:a="http://schemas.openxmlformats.org/drawingml/2006/main">
            <a:r>
              <a:t>- https://www.transportation.gov/safe-system-approach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https://www.nhtsa.gov/press-releases/traffic-deaths-2025-early-estimates-2024-annual</a:t>
            </a:r>
          </a:p>
          <a:p xmlns:a="http://schemas.openxmlformats.org/drawingml/2006/main">
            <a:r>
              <a:t>- https://www.nhtsa.gov/campaign/speeding-catches-up-with-you</a:t>
            </a:r>
          </a:p>
          <a:p xmlns:a="http://schemas.openxmlformats.org/drawingml/2006/main">
            <a:r>
              <a:t>- https://www.nhtsa.gov/risky-driving/distracted-driving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https://archive.cdc.gov/www_cdc_gov/niosh/research-rounds/resroundsv4n2.html</a:t>
            </a:r>
          </a:p>
          <a:p xmlns:a="http://schemas.openxmlformats.org/drawingml/2006/main">
            <a:r>
              <a:t>- https://stacks.cdc.gov/view/cdc/60726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https://archive.cdc.gov/www_cdc_gov/niosh/research-rounds/resroundsv4n2.html</a:t>
            </a:r>
          </a:p>
          <a:p xmlns:a="http://schemas.openxmlformats.org/drawingml/2006/main">
            <a:r>
              <a:t>- https://stacks.cdc.gov/view/cdc/60726</a:t>
            </a:r>
          </a:p>
          <a:p xmlns:a="http://schemas.openxmlformats.org/drawingml/2006/main">
            <a:r>
              <a:t>- https://www.transportation.gov/safe-system-approach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https://www.avatarfleet.com/lllc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https://www.avatarfleet.com/blog/safety-tips-to-prevent-bus-driver-accidents</a:t>
            </a:r>
          </a:p>
          <a:p xmlns:a="http://schemas.openxmlformats.org/drawingml/2006/main">
            <a:r>
              <a:t>- https://www.fmcsa.dot.gov/ourroads/tips-truck-and-bus-drivers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1f88f454e47e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8a545aa1c424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3a8517ae24ca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00f10fdba4e9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afca05f63466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42b9d856b456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2ef4532c34ab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9c40a866749e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cb9360a944a3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046ca5d35434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04c726dcd4243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9ABB41C-69C0-4E95-A870-2B97E984B820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9392D49-B2A1-4BA0-8836-434768389374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04A4E90-3AC6-4973-8EC8-00DDDC12929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BC5DF35-536A-4E56-B55B-20F17B09F0C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C89C90B-E788-47EB-B65E-1895A42B208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75543BF-8E83-45E5-96C1-C1D097D2A1B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428FED1F-34FB-469D-BEC5-FEAF3649E11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FB6ACE9-4DEA-4A28-8C51-A3C87CD89D9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4E1B4FC-81D5-4C7A-A2B9-3D20FC8FDED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235D2DC-D109-4DA8-A03F-AC511A9979A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F5A6ABB2-EC07-4C8C-BCAF-E0D9B68D045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977EF00B-3C7A-4D1B-BBA0-055D4D421EF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00D98E1-5BB1-441E-A3F6-37FF55C7B57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0DBE386-A417-4984-B68B-B9B2C5C36DD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4F7B035-6F56-4737-AF77-908C0417163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3112E86-E33E-4C57-A9F2-2CAF4F16D89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3EEC9CC-C423-419D-BC24-0634C344BCF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8F597DC-81E3-4424-8E81-10FD28179BD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BF932E0-23EF-4FBF-B261-3A3C418B26C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1061CE1-3C9B-4CBD-BA32-2261DA1A64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BD5D898-0D06-4A50-A730-39AB123DD02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6420D63-24E3-40E6-A068-A1C0B4E19E4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E136201-981B-49BF-A81B-07B22681DC7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B0A2DF4-37BD-4343-9B13-26DC165D549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675134F-B9FB-4C76-A139-310A2E88E17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37D6D2-67E9-4D79-94F6-BE8EAA5B790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F50EADA-322D-4355-B3B2-FEE19599C9DC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A890115-98F3-42FE-9481-A9D565B1629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08C91201-D761-48B7-BEB9-211345D2DB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61CC0C9-C6D6-4886-935C-C4F00813047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C017070-86D2-496F-A157-DCEC9301220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7B11844-888D-4F32-B555-E87515EF07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F0D13F3-71DB-4F82-B8BB-B69DBCC6C84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78A8E97B-92DA-4891-8362-4AE390D86719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77FE5F43-5B57-4334-B845-BE38B28B141F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7179C273-B98F-4794-9E42-50B15A93938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849B1F8C-10F2-49A3-AE2D-E8126D43256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0585086F-A631-404A-B9F9-14FC9D51535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8A159EA5-D9BD-46CA-BC9C-9EE50EAAD8F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04D8D2E-B71E-455B-9C78-ED4808E9974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0BF08D8F-A9F9-4132-A195-B069991793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00B2A4F3-925E-4C9D-8280-8C09B722D8F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075EDA8B-9680-472F-9161-5218EC42C9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B3A26842-691E-495A-8EBF-74AC0E452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FDF10689-2B5E-421C-9C82-844E962BDC9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6775AA49-F9F7-4454-8F58-1A8D43C303C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8627B54-374B-4716-9B28-C16599EE141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2599170-A5BB-4A7B-969A-8535CFD7882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E978C5F-1D2E-4CFB-AF8B-DF3B37D3B69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175B872-6E28-46E3-9114-C38D4AB7F0D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26B63E5-A738-4D86-906B-1B044CCF22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5ADF0A9-E708-4F11-A3A7-0B3334D0940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6E4BA95-2DB2-4EC7-AFB7-D9AEF77E1CE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8DF209A4-622B-440C-B5FA-E6CACAD43AE8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D215021-3967-493A-B0B6-15EDD694D571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E38483E-00D8-4FAF-8B96-C6C44E48BEB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AFCCB5F-68D7-4D4E-A498-83B221CB7F4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8B65341-690A-40B3-B6B1-73C60756762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51551cfd6704b9c" /><Relationship Type="http://schemas.openxmlformats.org/officeDocument/2006/relationships/slideLayout" Target="/ppt/slideLayouts/slideLayout1.xml" Id="Rdfa0da9dffd542bd" /><Relationship Type="http://schemas.openxmlformats.org/officeDocument/2006/relationships/slideLayout" Target="/ppt/slideLayouts/slideLayout2.xml" Id="Rf5bd1d8b92c94594" /><Relationship Type="http://schemas.openxmlformats.org/officeDocument/2006/relationships/slideLayout" Target="/ppt/slideLayouts/slideLayout3.xml" Id="R053bf911352041d8" /><Relationship Type="http://schemas.openxmlformats.org/officeDocument/2006/relationships/slideLayout" Target="/ppt/slideLayouts/slideLayout4.xml" Id="Rd1d4c515ff47406a" /><Relationship Type="http://schemas.openxmlformats.org/officeDocument/2006/relationships/slideLayout" Target="/ppt/slideLayouts/slideLayout5.xml" Id="R2ffeeccfe6bc4ae3" /><Relationship Type="http://schemas.openxmlformats.org/officeDocument/2006/relationships/slideLayout" Target="/ppt/slideLayouts/slideLayout6.xml" Id="R77db7bfe9f924fec" /><Relationship Type="http://schemas.openxmlformats.org/officeDocument/2006/relationships/slideLayout" Target="/ppt/slideLayouts/slideLayout7.xml" Id="Rb0a4fd0388274766" /><Relationship Type="http://schemas.openxmlformats.org/officeDocument/2006/relationships/slideLayout" Target="/ppt/slideLayouts/slideLayout8.xml" Id="R7d42dd97e6004f73" /><Relationship Type="http://schemas.openxmlformats.org/officeDocument/2006/relationships/slideLayout" Target="/ppt/slideLayouts/slideLayout9.xml" Id="R6f09a5fe41c64f83" /><Relationship Type="http://schemas.openxmlformats.org/officeDocument/2006/relationships/slideLayout" Target="/ppt/slideLayouts/slideLayout10.xml" Id="Ra4a52fd58f874a5f" /><Relationship Type="http://schemas.openxmlformats.org/officeDocument/2006/relationships/slideLayout" Target="/ppt/slideLayouts/slideLayout11.xml" Id="R9ea72ff0a45045ff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5B7C46DA-E79F-41C6-8E63-63CEE9B9D9D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007C66A-FB4A-4F4F-9514-4EAE5984FCA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11DEF0A-B23B-4EC0-B295-AFE51A2FA4DD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6/10/2026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9209E75-4CBE-431E-B15C-3B30E1527525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71B089E-5F0B-4E5B-8539-F4C048A40D83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0da9dffd542bd"/>
    <p:sldLayoutId xmlns:r="http://schemas.openxmlformats.org/officeDocument/2006/relationships" id="2147483650" r:id="Rf5bd1d8b92c94594"/>
    <p:sldLayoutId xmlns:r="http://schemas.openxmlformats.org/officeDocument/2006/relationships" id="2147483651" r:id="R053bf911352041d8"/>
    <p:sldLayoutId xmlns:r="http://schemas.openxmlformats.org/officeDocument/2006/relationships" id="2147483652" r:id="Rd1d4c515ff47406a"/>
    <p:sldLayoutId xmlns:r="http://schemas.openxmlformats.org/officeDocument/2006/relationships" id="2147483653" r:id="R2ffeeccfe6bc4ae3"/>
    <p:sldLayoutId xmlns:r="http://schemas.openxmlformats.org/officeDocument/2006/relationships" id="2147483654" r:id="R77db7bfe9f924fec"/>
    <p:sldLayoutId xmlns:r="http://schemas.openxmlformats.org/officeDocument/2006/relationships" id="2147483655" r:id="Rb0a4fd0388274766"/>
    <p:sldLayoutId xmlns:r="http://schemas.openxmlformats.org/officeDocument/2006/relationships" id="2147483656" r:id="R7d42dd97e6004f73"/>
    <p:sldLayoutId xmlns:r="http://schemas.openxmlformats.org/officeDocument/2006/relationships" id="2147483657" r:id="R6f09a5fe41c64f83"/>
    <p:sldLayoutId xmlns:r="http://schemas.openxmlformats.org/officeDocument/2006/relationships" id="2147483658" r:id="Ra4a52fd58f874a5f"/>
    <p:sldLayoutId xmlns:r="http://schemas.openxmlformats.org/officeDocument/2006/relationships" id="2147483659" r:id="R9ea72ff0a45045ff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4138de871104707" /><Relationship Type="http://schemas.openxmlformats.org/officeDocument/2006/relationships/notesSlide" Target="/ppt/notesSlides/notesSlide1.xml" Id="Ref1d544d065641e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7c6abb36cd243b6" /><Relationship Type="http://schemas.openxmlformats.org/officeDocument/2006/relationships/notesSlide" Target="/ppt/notesSlides/notesSlide10.xml" Id="R21791a34bc29400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8d32a91ffc64518" /><Relationship Type="http://schemas.openxmlformats.org/officeDocument/2006/relationships/notesSlide" Target="/ppt/notesSlides/notesSlide11.xml" Id="Rb903cb754024417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4067b67534045b1" /><Relationship Type="http://schemas.openxmlformats.org/officeDocument/2006/relationships/notesSlide" Target="/ppt/notesSlides/notesSlide12.xml" Id="Rccffc19624fc438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99763a3dc7a4a1c" /><Relationship Type="http://schemas.openxmlformats.org/officeDocument/2006/relationships/notesSlide" Target="/ppt/notesSlides/notesSlide13.xml" Id="Raa80e6592c3f4d7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e34e6c3beb84035" /><Relationship Type="http://schemas.openxmlformats.org/officeDocument/2006/relationships/notesSlide" Target="/ppt/notesSlides/notesSlide14.xml" Id="R603d1f316837493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18e595d83af4e8b" /><Relationship Type="http://schemas.openxmlformats.org/officeDocument/2006/relationships/notesSlide" Target="/ppt/notesSlides/notesSlide15.xml" Id="R9a47f408c6d5462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a6f345c95fc403c" /><Relationship Type="http://schemas.openxmlformats.org/officeDocument/2006/relationships/notesSlide" Target="/ppt/notesSlides/notesSlide16.xml" Id="R80d1a7c55897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87734e4ed334429" /><Relationship Type="http://schemas.openxmlformats.org/officeDocument/2006/relationships/notesSlide" Target="/ppt/notesSlides/notesSlide2.xml" Id="R61d132f540cf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4bf2c24aaae4fec" /><Relationship Type="http://schemas.openxmlformats.org/officeDocument/2006/relationships/notesSlide" Target="/ppt/notesSlides/notesSlide3.xml" Id="R424d5cca77a3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adfd62f66ac46c5" /><Relationship Type="http://schemas.openxmlformats.org/officeDocument/2006/relationships/notesSlide" Target="/ppt/notesSlides/notesSlide4.xml" Id="R53a8fef62d7b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6f02cb15f324d2b" /><Relationship Type="http://schemas.openxmlformats.org/officeDocument/2006/relationships/notesSlide" Target="/ppt/notesSlides/notesSlide5.xml" Id="R8639d60afd91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cdb9f7721334005" /><Relationship Type="http://schemas.openxmlformats.org/officeDocument/2006/relationships/notesSlide" Target="/ppt/notesSlides/notesSlide6.xml" Id="R57f03d9294e1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7b21341ecaf4f10" /><Relationship Type="http://schemas.openxmlformats.org/officeDocument/2006/relationships/notesSlide" Target="/ppt/notesSlides/notesSlide7.xml" Id="R9c609f4b3c5248e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cc743cbdfc64855" /><Relationship Type="http://schemas.openxmlformats.org/officeDocument/2006/relationships/notesSlide" Target="/ppt/notesSlides/notesSlide8.xml" Id="Rcc23ab749db44d4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3c98b673b324749" /><Relationship Type="http://schemas.openxmlformats.org/officeDocument/2006/relationships/notesSlide" Target="/ppt/notesSlides/notesSlide9.xml" Id="Re6089f539bb6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C560FBB-2C0A-4253-81FD-B8F746521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2BE0191-E66A-436F-9229-0F728245B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197FFA20-CB0B-404A-A8B0-DA9935BCF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828800"/>
            <a:ext cx="201168" cy="3108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36F92D6-0969-4EC0-A2E8-3F3C06B51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1554480"/>
            <a:ext cx="100584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CURSO DE CONDUCCIÓN DEFENSIVA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51CC202-6268-416C-A76B-1D2295E00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" y="2057400"/>
            <a:ext cx="1051560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r>
              <a:rPr sz="5200" b="1">
                <a:solidFill>
                  <a:srgbClr val="F5F7FB"/>
                </a:solidFill>
              </a:rPr>
              <a:t>El sistema LLLC de</a:t>
            </a:r>
          </a:p>
          <a:p xmlns:a="http://schemas.openxmlformats.org/drawingml/2006/main">
            <a:r>
              <a:rPr sz="5200" b="1">
                <a:solidFill>
                  <a:srgbClr val="F5F7FB"/>
                </a:solidFill>
              </a:rPr>
              <a:t>conducción defensiva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1342999-09A3-487E-B567-76BABA35E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4160520"/>
            <a:ext cx="100584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22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Basado en el triángulo de seguridad 300 : 29 : 1</a:t>
            </a: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921F91A4-AE0E-4E9F-811F-04198703B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5029200"/>
            <a:ext cx="9692640" cy="822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5DB2E78C-694D-49EF-B23B-5CA610F37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3040" y="5138928"/>
            <a:ext cx="93268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“Cree más tiempo, más espacio y menos sorpresas alrededor de su vehículo de trabajo.”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027F9CA-A7B8-44F9-97C0-B6F193C3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6035040"/>
            <a:ext cx="100584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Clase de 90 minutos dirigida por un instructor   •   Instructor: 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960236597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F9221F9-073C-460C-BEEA-22730743C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A6504BB-D471-4748-9129-32E4D79CB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5F3002C-50D4-4337-AC52-E9CDFEDD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PILAR 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3753552-C77A-4597-896D-9FCB16F4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Dejar espacio — Proteja los seis lados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FA019C0-E6AE-4860-B396-3CF90C68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F86307DE-01F2-440D-99C0-007E44715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200400"/>
            <a:ext cx="2011680" cy="10972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53862AE-551A-4D8D-ABB2-7CCC36FC8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200400"/>
            <a:ext cx="201168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SU VEHÍCULO LABORAL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9C5F64F6-BA66-4A3F-969F-FED685F7C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14884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562DB41-4471-4C37-89B0-06AA935B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22199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ADELANTE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F447E90-E9DB-4511-949F-E79B0A14C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56032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distancia / frenado</a:t>
            </a: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3422F948-2B59-42EE-9204-80DBDA236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57200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CA2E09A-2EBB-4415-B574-ACA946B1F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64515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ATRÁS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1281404A-035B-4514-A930-61C87141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98348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vehículo pegado / retroceso</a:t>
            </a:r>
          </a:p>
        </p:txBody>
      </p:sp>
      <p:sp>
        <p:nvSpPr>
          <p:cNvPr id="15" name="Rounded Rectangle 14">
            <a:extLst xmlns:a="http://schemas.openxmlformats.org/drawingml/2006/main">
              <a:ext uri="{FF2B5EF4-FFF2-40B4-BE49-F238E27FC236}">
                <a16:creationId xmlns:a16="http://schemas.microsoft.com/office/drawing/2014/main" id="{0093BFC7-B85F-471C-B703-1090E85F9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33756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787E2ED0-8506-44F7-BE51-8CCB8EFE2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41071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IZQUIERDA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3A297A88-FC39-41F7-92E6-18DDB8AD8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749039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espejos / ciclistas</a:t>
            </a:r>
          </a:p>
        </p:txBody>
      </p:sp>
      <p:sp>
        <p:nvSpPr>
          <p:cNvPr id="18" name="Rounded Rectangle 17">
            <a:extLst xmlns:a="http://schemas.openxmlformats.org/drawingml/2006/main">
              <a:ext uri="{FF2B5EF4-FFF2-40B4-BE49-F238E27FC236}">
                <a16:creationId xmlns:a16="http://schemas.microsoft.com/office/drawing/2014/main" id="{F342EC71-C6A2-4F62-86F3-2BE65C5B5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333756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7CE1CB6F-DF52-4C7E-83FE-686ADABD8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341071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DERECHA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A723C61C-693E-4D53-913B-873CA7413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3749039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bordillos / peatones</a:t>
            </a:r>
          </a:p>
        </p:txBody>
      </p:sp>
      <p:sp>
        <p:nvSpPr>
          <p:cNvPr id="21" name="Rounded Rectangle 20">
            <a:extLst xmlns:a="http://schemas.openxmlformats.org/drawingml/2006/main">
              <a:ext uri="{FF2B5EF4-FFF2-40B4-BE49-F238E27FC236}">
                <a16:creationId xmlns:a16="http://schemas.microsoft.com/office/drawing/2014/main" id="{E0C6E127-15C6-40A0-8D7F-86167C5A5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14884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8461F5BF-CF0F-4486-9730-8068451B2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22199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ARRIBA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45AE304E-67A6-46DD-8723-24A0C343B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56032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techo / ramas</a:t>
            </a:r>
          </a:p>
        </p:txBody>
      </p:sp>
      <p:sp>
        <p:nvSpPr>
          <p:cNvPr id="24" name="Rounded Rectangle 23">
            <a:extLst xmlns:a="http://schemas.openxmlformats.org/drawingml/2006/main">
              <a:ext uri="{FF2B5EF4-FFF2-40B4-BE49-F238E27FC236}">
                <a16:creationId xmlns:a16="http://schemas.microsoft.com/office/drawing/2014/main" id="{220F83A9-8D03-4C84-BFF0-96AB132B4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4572000"/>
            <a:ext cx="2011680" cy="8686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270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D9F87FA0-ADEF-46E2-81CB-3745CA355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4645152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ABAJO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31CF40B0-47CD-42B2-B9F6-F986D75BE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79" y="4983480"/>
            <a:ext cx="2011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baches / residuos</a:t>
            </a:r>
          </a:p>
        </p:txBody>
      </p:sp>
      <p:sp>
        <p:nvSpPr>
          <p:cNvPr id="27" name="Rounded Rectangle 26">
            <a:extLst xmlns:a="http://schemas.openxmlformats.org/drawingml/2006/main">
              <a:ext uri="{FF2B5EF4-FFF2-40B4-BE49-F238E27FC236}">
                <a16:creationId xmlns:a16="http://schemas.microsoft.com/office/drawing/2014/main" id="{34BDCC5E-2F0E-4D18-BB7B-7A81A1080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23560"/>
            <a:ext cx="11064240" cy="640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5E744943-4CEF-49C4-A06D-BDA1B902C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669280"/>
            <a:ext cx="105156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313">
                <a:solidFill>
                  <a:srgbClr val="F5F7FB"/>
                </a:solidFill>
              </a:defRPr>
            </a:pPr>
            <a:r>
              <a:rPr sz="1313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Distancia de seguimiento: 3 segundos es el mínimo del cuestionario en buenas condiciones. Añada tiempo por lluvia, oscuridad, tráfico, neumáticos, carga y política de la empresa.</a:t>
            </a: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66389A80-0693-43A6-966E-19157546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AvatarFleet LLLC enseña a proteger los seis lados: adelante, atrás, izquierda, derecha, arriba y abajo.</a:t>
            </a:r>
          </a:p>
        </p:txBody>
      </p:sp>
    </p:spTree>
    <p:extLst>
      <p:ext uri="{BB962C8B-B14F-4D97-AF65-F5344CB8AC3E}">
        <p14:creationId xmlns:p14="http://schemas.microsoft.com/office/powerpoint/2010/main" val="171834909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6BFD16A-19D2-466F-8F53-0288AB6BE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0715426-3784-41F2-96DF-6699F438F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6081E7C-33D6-4C4B-AE68-DC6FD5845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PILAR 3 (CONT.)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F31D75E-CA91-445F-8874-60D242F24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Dejar espacio — Paradas y vías de escape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52CFF68-6817-4967-8C3E-DC4016EE7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1FAF43EC-4900-4999-8286-8C112B039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FB923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09DAACA-0637-4BD5-A71D-9D45D3A6A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Al detenerse detrás de otro vehículo, deje espacio para ver sus neumáticos traseros tocar el pavimento. Si no los ve, está demasiado cerca.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279E02D1-802C-48A3-8490-2981943D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B211C01-4135-43C5-8957-B9C6AC00F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POR QUÉ IMPORTA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D6F31A5-0A4E-4A5D-8673-B9CE57EEE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08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Espacio para rodearlo si se avería.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Amortiguación para que un golpe trasero no lo empuje al vehículo de adelante.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Si lo siguen muy cerca, nunca frene para intimidar. Aumente SU espacio delantero.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Evite conducir en grupos; conserve un lado libre para escapar.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2BA142F1-904C-411B-933B-1378F6851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Un vehículo de trabajo cargado suele necesitar más espacio. Asegure la carga y conserve un lado libre para escapar.</a:t>
            </a:r>
          </a:p>
        </p:txBody>
      </p:sp>
    </p:spTree>
    <p:extLst>
      <p:ext uri="{BB962C8B-B14F-4D97-AF65-F5344CB8AC3E}">
        <p14:creationId xmlns:p14="http://schemas.microsoft.com/office/powerpoint/2010/main" val="1519074204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0FEB093-2566-4892-8173-C49684A8E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5B7AD04-9B45-47EB-AC54-2090B835E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78CF01E-4E25-472E-9598-2201ECE5D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PILAR 4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3D1B715-8742-4A87-B76F-D39C19270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Comunicar — Comparta sus intenciones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CDE008A7-C4A8-4E91-80CF-2F7EAF122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67EF3258-CF80-4384-8EAF-EA88B17D4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F43F5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4571922-C172-4D14-AD08-14E4527C4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Haga predecible el vehículo de trabajo. Una señal que empieza durante el giro informa, pero no advierte. Comuníquese antes de cambiar velocidad, dirección o posición; nunca suponga que lo vieron.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834FC482-9062-4461-9BD5-A2422431A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D7123F1-69EC-4619-91E8-F0B6DD5D0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CANALES DE COMUNICACIÓN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5A178A3-A91D-46FC-90FB-A710DFBCA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396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Active la señal 3–5 veces antes de actuar; cumpla la ley y la política si exigen más.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/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Toque el freno temprano cuando el tráfico reduzca velocidad.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/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Use un toque breve de bocina para alertar, no por enojo.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/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Confirme contacto visual; atienda despacho o ruta solo después de estacionar.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7B850D82-DB47-4E23-81CA-A776FCC65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Guía: señales de comunicación AvatarFleet LLLC; cumpla la ley estatal y la política. URL en las notas.</a:t>
            </a:r>
          </a:p>
        </p:txBody>
      </p:sp>
    </p:spTree>
    <p:extLst>
      <p:ext uri="{BB962C8B-B14F-4D97-AF65-F5344CB8AC3E}">
        <p14:creationId xmlns:p14="http://schemas.microsoft.com/office/powerpoint/2010/main" val="79713539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EA2535E-D783-4ABC-838D-D781412F0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3FE51A5-C017-48FF-9236-A8EF88398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4DA2185-934E-479C-824D-567C284DF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MÓDULO 3 — CASO PRÁCTICO A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A5E33D7-B72E-4CF6-B597-BBFFAD6D9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Reducción de velocidad en carretera mojada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334B6D0-1369-47F1-9B41-7610BAA3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809F5248-FDB2-42EF-950D-B8DFB250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1148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F43F5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606EA46-11FA-45F1-B9D3-E93C26D88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EL DESAFÍO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0CD2D100-C6DC-437A-A606-846CB2972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5029200" cy="320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Vehículo de trabajo cargado a 60 mph bajo lluvia intensa.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Camión justo adelante.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Vehículo muy cerca atrás.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Auto en el punto ciego izquierdo.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500">
                <a:solidFill>
                  <a:srgbClr val="F5F7FB"/>
                </a:solidFill>
              </a:defRPr>
            </a:pPr>
            <a:r>
              <a:rPr sz="1500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Luces de emergencia a un cuarto de milla.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4BF33091-B6FA-475A-9276-408735C45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1148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36C82BC-51D2-44BE-9D38-768D83139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SOLUCIÓN LLLC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D4C5FF9B-C0D1-4885-8D88-9CCA6B797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20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Mirar adelante: detecte pronto las luces de emergencia y el tráfico lento.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Mirar alrededor: vigile al vehículo pegado y al del punto ciego.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Dejar espacio: desacelere pronto, amplíe la distancia y evite cambios bruscos.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8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Comunicar: muestre las luces de freno temprano; use las de emergencia cuando corresponda.</a:t>
            </a:r>
          </a:p>
        </p:txBody>
      </p:sp>
    </p:spTree>
    <p:extLst>
      <p:ext uri="{BB962C8B-B14F-4D97-AF65-F5344CB8AC3E}">
        <p14:creationId xmlns:p14="http://schemas.microsoft.com/office/powerpoint/2010/main" val="9251299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A518FDA-5945-4761-9C3B-DA668CFCC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B551293-5306-4503-8A7C-D3BEC7C1B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A3A854C-C0DB-43DE-BB70-34440134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MÓDULO 3 — CASO PRÁCTICO B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E29A12A-68D0-44AE-A3A4-D3F7AB94D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3150" b="1">
                <a:solidFill>
                  <a:srgbClr val="F5F7FB"/>
                </a:solidFill>
              </a:defRPr>
            </a:pPr>
            <a:r>
              <a:rPr sz="3150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Salida bloqueada del lugar de trabajo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1A3DBC0-6EB5-4B23-B138-0A9188DAE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Challenge card">
            <a:extLst xmlns:a="http://schemas.openxmlformats.org/drawingml/2006/main">
              <a:ext uri="{FF2B5EF4-FFF2-40B4-BE49-F238E27FC236}">
                <a16:creationId xmlns:a16="http://schemas.microsoft.com/office/drawing/2014/main" id="{8259FB27-4C28-4231-9401-228E67998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114800"/>
          </a:xfrm>
          <a:prstGeom xmlns:a="http://schemas.openxmlformats.org/drawingml/2006/main" prst="roundRect">
            <a:avLst>
              <a:gd name="adj" fmla="val 1852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F43F5E"/>
            </a:solidFill>
            <a:prstDash val="solid"/>
          </a:ln>
        </p:spPr>
      </p:sp>
      <p:sp>
        <p:nvSpPr>
          <p:cNvPr id="8" name="Challenge heading">
            <a:extLst xmlns:a="http://schemas.openxmlformats.org/drawingml/2006/main">
              <a:ext uri="{FF2B5EF4-FFF2-40B4-BE49-F238E27FC236}">
                <a16:creationId xmlns:a16="http://schemas.microsoft.com/office/drawing/2014/main" id="{BCE6851A-04F2-48FA-9B5E-CEC6323CA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98" b="1">
                <a:solidFill>
                  <a:srgbClr val="F43F5E"/>
                </a:solidFill>
              </a:defRPr>
            </a:pPr>
            <a:r>
              <a:t>EL DESAFÍO</a:t>
            </a:r>
          </a:p>
        </p:txBody>
      </p:sp>
      <p:sp>
        <p:nvSpPr>
          <p:cNvPr id="9" name="Challenge body">
            <a:extLst xmlns:a="http://schemas.openxmlformats.org/drawingml/2006/main">
              <a:ext uri="{FF2B5EF4-FFF2-40B4-BE49-F238E27FC236}">
                <a16:creationId xmlns:a16="http://schemas.microsoft.com/office/drawing/2014/main" id="{8ADAF4AF-0F8C-4D01-9686-92B88686D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5029200" cy="320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>
                <a:solidFill>
                  <a:srgbClr val="F5F7FB"/>
                </a:solidFill>
              </a:defRPr>
            </a:pPr>
            <a:r>
              <a:rPr sz="1500">
                <a:solidFill>
                  <a:srgbClr val="F5F7FB"/>
                </a:solidFill>
              </a:rPr>
              <a:t>•  Vehículo de trabajo sale por una entrada estrecha.</a:t>
            </a:r>
          </a:p>
          <a:p xmlns:a="http://schemas.openxmlformats.org/drawingml/2006/main">
            <a:pPr algn="l">
              <a:buNone/>
              <a:defRPr sz="1500">
                <a:solidFill>
                  <a:srgbClr val="F5F7FB"/>
                </a:solidFill>
              </a:defRPr>
            </a:pPr>
            <a:r>
              <a:rPr sz="1500">
                <a:solidFill>
                  <a:srgbClr val="F5F7FB"/>
                </a:solidFill>
              </a:rPr>
              <a:t>•  Camión estacionado bloquea la vista derecha.</a:t>
            </a:r>
          </a:p>
          <a:p xmlns:a="http://schemas.openxmlformats.org/drawingml/2006/main">
            <a:pPr algn="l">
              <a:buNone/>
              <a:defRPr sz="1500">
                <a:solidFill>
                  <a:srgbClr val="F5F7FB"/>
                </a:solidFill>
              </a:defRPr>
            </a:pPr>
            <a:r>
              <a:rPr sz="1500">
                <a:solidFill>
                  <a:srgbClr val="F5F7FB"/>
                </a:solidFill>
              </a:rPr>
              <a:t>•  Peatones usan la acera.</a:t>
            </a:r>
          </a:p>
          <a:p xmlns:a="http://schemas.openxmlformats.org/drawingml/2006/main">
            <a:pPr algn="l">
              <a:buNone/>
              <a:defRPr sz="1500">
                <a:solidFill>
                  <a:srgbClr val="F5F7FB"/>
                </a:solidFill>
              </a:defRPr>
            </a:pPr>
            <a:r>
              <a:rPr sz="1500">
                <a:solidFill>
                  <a:srgbClr val="F5F7FB"/>
                </a:solidFill>
              </a:rPr>
              <a:t>•  Las herramientas se cargaron con prisa.</a:t>
            </a:r>
          </a:p>
        </p:txBody>
      </p:sp>
      <p:sp>
        <p:nvSpPr>
          <p:cNvPr id="10" name="Resolution card">
            <a:extLst xmlns:a="http://schemas.openxmlformats.org/drawingml/2006/main">
              <a:ext uri="{FF2B5EF4-FFF2-40B4-BE49-F238E27FC236}">
                <a16:creationId xmlns:a16="http://schemas.microsoft.com/office/drawing/2014/main" id="{6026A293-E493-4537-878E-10B000C0E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114800"/>
          </a:xfrm>
          <a:prstGeom xmlns:a="http://schemas.openxmlformats.org/drawingml/2006/main" prst="roundRect">
            <a:avLst>
              <a:gd name="adj" fmla="val 1852"/>
            </a:avLst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34D399"/>
            </a:solidFill>
            <a:prstDash val="solid"/>
          </a:ln>
        </p:spPr>
      </p:sp>
      <p:sp>
        <p:nvSpPr>
          <p:cNvPr id="11" name="Resolution heading">
            <a:extLst xmlns:a="http://schemas.openxmlformats.org/drawingml/2006/main">
              <a:ext uri="{FF2B5EF4-FFF2-40B4-BE49-F238E27FC236}">
                <a16:creationId xmlns:a16="http://schemas.microsoft.com/office/drawing/2014/main" id="{E6CCF6EA-82CB-4716-8C24-2DA08747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98" b="1">
                <a:solidFill>
                  <a:srgbClr val="34D399"/>
                </a:solidFill>
              </a:defRPr>
            </a:pPr>
            <a:r>
              <a:t>SOLUCIÓN LLLC</a:t>
            </a:r>
          </a:p>
        </p:txBody>
      </p:sp>
      <p:sp>
        <p:nvSpPr>
          <p:cNvPr id="12" name="Resolution body">
            <a:extLst xmlns:a="http://schemas.openxmlformats.org/drawingml/2006/main">
              <a:ext uri="{FF2B5EF4-FFF2-40B4-BE49-F238E27FC236}">
                <a16:creationId xmlns:a16="http://schemas.microsoft.com/office/drawing/2014/main" id="{CE2E988F-8B57-4147-BDD4-7B5982186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20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13">
                <a:solidFill>
                  <a:srgbClr val="F5F7FB"/>
                </a:solidFill>
              </a:defRPr>
            </a:pPr>
            <a:r>
              <a:rPr sz="1313">
                <a:solidFill>
                  <a:srgbClr val="F5F7FB"/>
                </a:solidFill>
              </a:rPr>
              <a:t>•  Mirar adelante: reconozca la vista bloqueada antes de la acera.</a:t>
            </a:r>
          </a:p>
          <a:p xmlns:a="http://schemas.openxmlformats.org/drawingml/2006/main">
            <a:pPr algn="l">
              <a:buNone/>
              <a:defRPr sz="1313">
                <a:solidFill>
                  <a:srgbClr val="F5F7FB"/>
                </a:solidFill>
              </a:defRPr>
            </a:pPr>
            <a:r>
              <a:rPr sz="1313">
                <a:solidFill>
                  <a:srgbClr val="F5F7FB"/>
                </a:solidFill>
              </a:rPr>
              <a:t>•  Mirar alrededor: pare, mire izquierda–derecha–izquierda, revise espejos y verifique el ruido de la carga.</a:t>
            </a:r>
          </a:p>
          <a:p xmlns:a="http://schemas.openxmlformats.org/drawingml/2006/main">
            <a:pPr algn="l">
              <a:buNone/>
              <a:defRPr sz="1313">
                <a:solidFill>
                  <a:srgbClr val="F5F7FB"/>
                </a:solidFill>
              </a:defRPr>
            </a:pPr>
            <a:r>
              <a:rPr sz="1313">
                <a:solidFill>
                  <a:srgbClr val="F5F7FB"/>
                </a:solidFill>
              </a:rPr>
              <a:t>•  Dejar espacio: avance solo hasta obtener visibilidad; proteja techo y lados.</a:t>
            </a:r>
          </a:p>
          <a:p xmlns:a="http://schemas.openxmlformats.org/drawingml/2006/main">
            <a:pPr algn="l">
              <a:buNone/>
              <a:defRPr sz="1313">
                <a:solidFill>
                  <a:srgbClr val="F5F7FB"/>
                </a:solidFill>
              </a:defRPr>
            </a:pPr>
            <a:r>
              <a:rPr sz="1313">
                <a:solidFill>
                  <a:srgbClr val="F5F7FB"/>
                </a:solidFill>
              </a:rPr>
              <a:t>•  Comunicar: señalice, use un toque breve de bocina si hace falta y confirme contacto visual.</a:t>
            </a:r>
          </a:p>
        </p:txBody>
      </p:sp>
    </p:spTree>
    <p:extLst>
      <p:ext uri="{BB962C8B-B14F-4D97-AF65-F5344CB8AC3E}">
        <p14:creationId xmlns:p14="http://schemas.microsoft.com/office/powerpoint/2010/main" val="79640449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A81A9E6-7F63-4679-A5FF-B982EE614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052E474-0147-40CB-9E5F-E8BBFB8C3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15B77C9-CFD5-4482-971E-9E91F0EDD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COMPROMISO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9E1AB644-DA2A-47E5-991F-D67C9FBB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Compromiso del conductor seguro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4F53A3A-B48F-4781-9718-DD27A4FAF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95490BFE-EA37-45FF-B0E8-39343426F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3040" y="1920240"/>
            <a:ext cx="9235440" cy="3749039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EAB30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404DACD-BF2D-4760-B823-8BA45C71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194560"/>
            <a:ext cx="850392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800" b="1">
                <a:solidFill>
                  <a:srgbClr val="F2B902"/>
                </a:solidFill>
              </a:defRPr>
            </a:pPr>
            <a:r>
              <a:rPr sz="18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“Reduciré los pequeños hábitos de riesgo al volante. Miraré adelante, miraré alrededor, dejaré espacio y me comunicaré.”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B8564759-FC91-43F5-A585-1CB01A75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017520"/>
            <a:ext cx="850392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Observaré unos 15 segundos hacia adelante y mantendré la mirada en movimiento.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Protegeré espacio en los seis lados de mi vehículo de trabajo.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Me detendré y verificaré antes de retroceder con visibilidad limitada.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Señalizaré temprano y atenderé comunicaciones solo estacionado.</a:t>
            </a:r>
          </a:p>
          <a:p xmlns:a="http://schemas.openxmlformats.org/drawingml/2006/main">
            <a:pPr algn="l">
              <a:lnSpc>
                <a:spcPct val="130000"/>
              </a:lnSpc>
              <a:spcAft>
                <a:spcPts val="14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1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Informaré vehículos, horarios, cargas o condiciones inseguras del lugar.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98F9689-5B72-4A74-9878-75ADACBC9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257800"/>
            <a:ext cx="85039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Lean juntos el compromiso y adopten el hábito alternativo más seguro.</a:t>
            </a:r>
          </a:p>
        </p:txBody>
      </p:sp>
    </p:spTree>
    <p:extLst>
      <p:ext uri="{BB962C8B-B14F-4D97-AF65-F5344CB8AC3E}">
        <p14:creationId xmlns:p14="http://schemas.microsoft.com/office/powerpoint/2010/main" val="172609576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C85DFCA-84A2-40E0-BE53-0C878A6DF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5D58013-7642-4FA9-9D3D-A344165C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77A3A7C-9354-423C-93A1-E27BD926D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APÉNDICE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7A95CDA4-9C1D-49BB-9B04-C1C55B1B3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Fuentes y vigencia de los datos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6444D0A-E2A0-4EAA-A05F-30B1C321F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F71B7DBD-E071-422A-9C67-9BC0ADB6A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38404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DDE21DB-ADB5-42D8-A31D-9515E9E54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DATOS DE CHOQUES — NHTSA 2024 FINALES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E00AFABC-FB02-492D-8BA6-5C557A1D5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4937760" cy="2926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39,254 personas murieron en choques de tránsito en EE. UU.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Velocidad: 11,288 muertes; 29 % del total.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Distracción: 3,208 muertes; presente en 8 % de choques mortales.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Actualice cada año las cifras finales de NHTSA.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55B1F2AD-34EA-4B81-9F9F-3BA4D6978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1828800"/>
            <a:ext cx="5486400" cy="38404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6A1BAEE-4F6D-40DB-8708-FB4BBE9C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GUÍA Y LÍMITES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69FEF10C-65F9-4BB9-8D74-848E1D120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06040"/>
            <a:ext cx="4937760" cy="2926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El triángulo 300:29:1 es ilustrativo, no una fórmula de conducción.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AvatarFleet enseña LLLC: mirar adelante, mirar alrededor, dejar espacio y comunicar.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La responsabilidad por la seguridad se comparte entre conductores y sistema de trabajo.</a:t>
            </a:r>
          </a:p>
          <a:p xmlns:a="http://schemas.openxmlformats.org/drawingml/2006/main">
            <a:pPr algn="l">
              <a:lnSpc>
                <a:spcPct val="115000"/>
              </a:lnSpc>
              <a:spcAft>
                <a:spcPts val="9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Cumpla la política de flota, la ley estatal y los límites del fabricante cuando sean más estrictos.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53D3CA82-1CE1-45CA-BBEE-DE3868D8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897880"/>
            <a:ext cx="110642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Fuentes: NHTSA 2024; CDC/NIOSH; DOT de EE. UU.; AvatarFleet. URL completas en las notas.</a:t>
            </a:r>
          </a:p>
        </p:txBody>
      </p:sp>
    </p:spTree>
    <p:extLst>
      <p:ext uri="{BB962C8B-B14F-4D97-AF65-F5344CB8AC3E}">
        <p14:creationId xmlns:p14="http://schemas.microsoft.com/office/powerpoint/2010/main" val="121943286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C7F90CE-5979-414D-8746-41DD95B44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B9188AD-CCFA-4B2D-8769-633D85EF2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834BB16-C98C-4B73-AD5B-68571F4A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ORIENTACIÓN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97E7BF0-7CD6-4EE1-80E7-A6B2E1288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Agenda de hoy — 90 minutos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B30CBCD-3160-4F30-B3A9-27CDF9FF1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A372CBAA-0A36-4B6B-973C-51975B464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597977E2-0D3C-4594-A34F-26C56942F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7C5C980E-B2E3-4B18-A1AB-060F000AF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28800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00:00–00:08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0D464F5-DE7B-4531-9CD4-0697F0C7F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1920240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Bienvenida + experiencia de riesgo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D0DA77D-0417-44C2-9EEA-79CAC795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2249424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Establecer expectativas e identificar riesgos</a:t>
            </a: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7A2AD18C-E72E-4896-BBAC-074E922F4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724912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443DC6E-C8F8-40DA-B262-2977A0E6E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724912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DD194C05-CDF1-4DC6-9286-2A33EC8CD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24912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00:08–00:23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6291004-10F1-4A6E-895D-A48F29FA7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2816352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Riesgo + 300:29:1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C7C30F43-329A-4ACD-AB97-7CFA0B18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3145536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Datos viales actuales; usar la proporción como modelo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E5BC9360-263E-493B-A8C1-BF1D3A22F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621024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A5711C50-8EC9-46C3-8AFD-DDEFCB9A2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621024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BDF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DAE1E433-58BE-4356-A65D-D8283E01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621024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38BDF8"/>
                </a:solidFill>
                <a:latin typeface="Segoe UI"/>
                <a:ea typeface="Segoe UI"/>
                <a:cs typeface="Segoe UI"/>
              </a:rPr>
              <a:t>00:23–00:58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CCBA51C4-13C5-4F11-90CD-3ECE2E249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3712464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Instrucción LLLC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53097086-6456-401D-8CA1-D63E8FEE3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4041648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Mirar adelante · Mirar alrededor · Dejar espacio · Comunicar</a:t>
            </a:r>
          </a:p>
        </p:txBody>
      </p:sp>
      <p:sp>
        <p:nvSpPr>
          <p:cNvPr id="22" name="Rounded Rectangle 21">
            <a:extLst xmlns:a="http://schemas.openxmlformats.org/drawingml/2006/main">
              <a:ext uri="{FF2B5EF4-FFF2-40B4-BE49-F238E27FC236}">
                <a16:creationId xmlns:a16="http://schemas.microsoft.com/office/drawing/2014/main" id="{E2BDD371-EA49-4816-AF21-3D1E395F7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517136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FA07B878-6C74-47C4-97F6-6272C8F64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517136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39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31B84933-50DD-4CF1-A53C-ECD2560C6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517136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00:58–01:12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6DA33607-4CDC-474A-B3FA-3FFDA9C4F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4608576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Escenarios con vehículo de trabajo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1C97FE96-FE5E-493E-9F20-DC5BBFE2A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4937760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Aplicar los cuatro hábitos bajo presión</a:t>
            </a:r>
          </a:p>
        </p:txBody>
      </p:sp>
      <p:sp>
        <p:nvSpPr>
          <p:cNvPr id="27" name="Rounded Rectangle 26">
            <a:extLst xmlns:a="http://schemas.openxmlformats.org/drawingml/2006/main">
              <a:ext uri="{FF2B5EF4-FFF2-40B4-BE49-F238E27FC236}">
                <a16:creationId xmlns:a16="http://schemas.microsoft.com/office/drawing/2014/main" id="{EB82F43C-C9EB-45EF-BF86-03033B0A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413248"/>
            <a:ext cx="11064240" cy="786384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28B49C0A-0B79-44E0-B207-0CA17DD51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413248"/>
            <a:ext cx="109728" cy="7863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3F5E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F6022274-B79E-42FB-A6FF-87AC591F2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413248"/>
            <a:ext cx="1554480" cy="786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25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01:12–01:30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E5A1365E-2FA0-4880-8B12-57EEDA157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5504688"/>
            <a:ext cx="8778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8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Cuestionario + revisión + compromiso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F3162AE7-BB3E-4A0B-8073-1D0DAF5F2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5833872"/>
            <a:ext cx="8778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20 preguntas hasta 01:25 · revisión y compromiso hasta 01:30</a:t>
            </a:r>
          </a:p>
        </p:txBody>
      </p:sp>
    </p:spTree>
    <p:extLst>
      <p:ext uri="{BB962C8B-B14F-4D97-AF65-F5344CB8AC3E}">
        <p14:creationId xmlns:p14="http://schemas.microsoft.com/office/powerpoint/2010/main" val="158430171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591C814-76DB-486A-8149-25369E427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CBE053F-7AD9-4ED7-9E92-67C44B6C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B7E64A3-3B7F-4091-A94B-A994AD62B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POR QUÉ CONDUCIMOS A LA DEFENSIVA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6200241-6FCC-456C-BE76-EC6FDBDF0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La realidad de la carretera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BCD7221-6CAC-4FA6-AF55-57340BEDD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6F5F0189-1E5F-4983-AAB2-D6FD4DB8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3566160" cy="1783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8D392B4-C702-493E-BE28-12F69BC17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993392"/>
            <a:ext cx="3566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44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39,254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381E15EA-1AE4-4C04-8439-A91C4DF51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880360"/>
            <a:ext cx="3200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personas murieron en choques de tránsito en EE. UU. en 2024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4846FB4D-81B4-44E6-B5D2-B7CB30BF3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960" y="1828800"/>
            <a:ext cx="3566160" cy="1783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0A509D3-75C2-4CED-A17B-C9497AAC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960" y="1993392"/>
            <a:ext cx="3566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4400" b="1">
                <a:solidFill>
                  <a:srgbClr val="FB923C"/>
                </a:solidFill>
                <a:latin typeface="Segoe UI"/>
                <a:ea typeface="Segoe UI"/>
                <a:cs typeface="Segoe UI"/>
              </a:rPr>
              <a:t>29%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ECD8C160-BAD7-4036-8C74-A661B3B4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2880360"/>
            <a:ext cx="3200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de las muertes estuvieron relacionadas con la velocidad (11,288)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A4F17104-2BC4-4C11-98F9-21CC6DCB1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1828800"/>
            <a:ext cx="3566160" cy="1783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62D2F410-65E8-4551-A617-EE7F30A01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1993392"/>
            <a:ext cx="3566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44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8%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DA33426-3B0A-47D9-9E85-29E151D31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8160" y="2880360"/>
            <a:ext cx="32004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muertes por conducción distraída: 3,208; distracción en 8% de choques mortales</a:t>
            </a:r>
          </a:p>
        </p:txBody>
      </p:sp>
      <p:sp>
        <p:nvSpPr>
          <p:cNvPr id="16" name="Rounded Rectangle 15">
            <a:extLst xmlns:a="http://schemas.openxmlformats.org/drawingml/2006/main">
              <a:ext uri="{FF2B5EF4-FFF2-40B4-BE49-F238E27FC236}">
                <a16:creationId xmlns:a16="http://schemas.microsoft.com/office/drawing/2014/main" id="{D0130101-4A8A-4808-8714-D5D4BC831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886200"/>
            <a:ext cx="11064240" cy="14173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905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9045F9EB-BF94-4BCA-9F27-0933A60C1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041648"/>
            <a:ext cx="1051560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r>
              <a:rPr sz="1500" b="1">
                <a:solidFill>
                  <a:srgbClr val="34D399"/>
                </a:solidFill>
              </a:rPr>
              <a:t>El factor humano, expresado correctamente:  </a:t>
            </a:r>
            <a:r>
              <a:rPr sz="1500">
                <a:solidFill>
                  <a:srgbClr val="F5F7FB"/>
                </a:solidFill>
              </a:rPr>
              <a:t>La conducta del conductor es el factor principal en la mayoría de los choques, pero un choque suele ser una cadena de fallas — carretera, vehículo, condiciones y decisiones — no un solo «error humano».</a:t>
            </a:r>
          </a:p>
          <a:p xmlns:a="http://schemas.openxmlformats.org/drawingml/2006/main">
            <a:r>
              <a:rPr sz="1500" b="1">
                <a:solidFill>
                  <a:srgbClr val="F2B902"/>
                </a:solidFill>
              </a:rPr>
              <a:t>La física no perdona:  </a:t>
            </a:r>
            <a:r>
              <a:rPr sz="1500">
                <a:solidFill>
                  <a:srgbClr val="F5F7FB"/>
                </a:solidFill>
              </a:rPr>
              <a:t>A 60 mph recorre 88 pies por segundo. Leer un mensaje durante ~5 segundos a 55 mph equivale a recorrer un campo de fútbol con los ojos cerrados.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C708B765-A391-43E1-80E5-7FA2B176B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Fuentes: datos finales de NHTSA 2024 sobre muertes, velocidad y distracción. URL completas en las notas.</a:t>
            </a:r>
          </a:p>
        </p:txBody>
      </p:sp>
    </p:spTree>
    <p:extLst>
      <p:ext uri="{BB962C8B-B14F-4D97-AF65-F5344CB8AC3E}">
        <p14:creationId xmlns:p14="http://schemas.microsoft.com/office/powerpoint/2010/main" val="179631285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00A966C-0125-4303-B0DA-63F1DEDD9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8E4A037-B648-4B41-88C2-CEEEB5E6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6F5C8D9-8D02-4C6A-8AF3-8B37AB4AC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MÓDULO 1 — ESTADÍSTICAS DEL RIESGO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F197D04C-813B-4F7D-9E5F-96F7CD3A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Triángulo de seguridad de Heinrich (300 : 29 : 1)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D01A98A-C24C-40C3-B982-1B0E796B7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32DC71F8-ACE5-409B-BE07-E4BABFB7C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1874519"/>
            <a:ext cx="1920240" cy="960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43F5E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10E6392-72F5-48A8-BDAD-1BFA8F8F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1874519"/>
            <a:ext cx="1920240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30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1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0B42E6D1-EF85-4F26-82F2-5A8599B0E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2953511"/>
            <a:ext cx="4023360" cy="960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7CDDC61-5AB3-4096-9149-78F1270E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2953511"/>
            <a:ext cx="4023360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30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29</a:t>
            </a: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F86567D3-E400-4681-86EE-5886F7BE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8350" y="4032503"/>
            <a:ext cx="5524107" cy="960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B6EFDA22-D822-4B5A-B12A-7D3EB3013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256082"/>
            <a:ext cx="6126480" cy="5129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3000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300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E441E8B8-55F3-458A-BBB4-41454A556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2057399"/>
            <a:ext cx="45720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Incidente grave — muerte / lesión grave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A1FFF9AA-39AE-4363-8A2E-D4417B8F3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3136391"/>
            <a:ext cx="45720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Incidentes menores — choques, lesiones, daños materiales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A25147A6-9678-409A-95EF-710A8B982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4215383"/>
            <a:ext cx="45720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4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Exposiciones y casi choques — velocidad, teléfono, poco espacio, retroceso apresurado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F5A68F69-BFD5-4A4C-B977-C0B84431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0" y="53949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5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La exposición repetida al riesgo crea más oportunidades para un resultado grave. Identifique y reduzca la base antes de que lleguen las consecuencias.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7C8CF053-AA19-4F8D-8F78-498C6640F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Modelo ilustrativo para conversar, no fórmula de conducción. Vea la diapositiva 6.</a:t>
            </a:r>
          </a:p>
        </p:txBody>
      </p:sp>
    </p:spTree>
    <p:extLst>
      <p:ext uri="{BB962C8B-B14F-4D97-AF65-F5344CB8AC3E}">
        <p14:creationId xmlns:p14="http://schemas.microsoft.com/office/powerpoint/2010/main" val="87745459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51A66C0-49A3-4D75-BB97-CC69DC9C5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5969EAC-C0A9-450C-8C3C-7AE0AFAA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9600644-656C-47DB-9E89-5F832866A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MÓDULO 1 — LA TRAMPA MENTAL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D9B71E3-2F83-47D7-9822-BD5D9DE9F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“Siempre lo he hecho y nunca pasó nada”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9C795CEB-06EC-4328-84AD-BAE399FB8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78669A09-F959-4333-BB93-211301152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4068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3063851-E6DE-47B4-A4BA-6BD978B8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LA TRAMPA («normalización de la desviación»)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7D6DAE14-8979-41E8-A127-0A89848D0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51760"/>
            <a:ext cx="4937760" cy="3017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Repetir una conducta riesgosa sin resultado inmediato hace que parezca normal.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«Sin choque» no significa «sin riesgo».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Retroceder con prisa, usar el GPS en marcha y dejar poco espacio pueden volverse hábitos.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A409A22C-1B13-49B3-9FFD-2FA551CF9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28800"/>
            <a:ext cx="544068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EAB30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9448A60-F271-4026-A83F-7F4ACF5C2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7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LA REALIDAD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EE4462EA-010E-4569-93FD-827552878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651760"/>
            <a:ext cx="4937760" cy="3017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Un resultado seguro no demuestra que un método riesgoso sea seguro.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Sustituya el hábito antes de que lleguen las consecuencias.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1000"/>
              </a:spcAft>
              <a:buNone/>
              <a:defRPr sz="1575">
                <a:solidFill>
                  <a:srgbClr val="F5F7FB"/>
                </a:solidFill>
              </a:defRPr>
            </a:pPr>
            <a:r>
              <a:rPr sz="157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Deténgase y estacione antes de usar un dispositivo o cambiar la ruta.</a:t>
            </a:r>
          </a:p>
        </p:txBody>
      </p:sp>
    </p:spTree>
    <p:extLst>
      <p:ext uri="{BB962C8B-B14F-4D97-AF65-F5344CB8AC3E}">
        <p14:creationId xmlns:p14="http://schemas.microsoft.com/office/powerpoint/2010/main" val="184827683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60A860F-D748-42C1-A519-5F524670B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77BD382-6BDD-44BE-B85B-417659C3E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22B0B43-CA9A-410B-8728-90ED58414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200" b="1">
                <a:solidFill>
                  <a:srgbClr val="F2B902"/>
                </a:solidFill>
              </a:defRPr>
            </a:pPr>
            <a:r>
              <a:rPr sz="1200" b="1">
                <a:solidFill>
                  <a:srgbClr val="F2B902"/>
                </a:solidFill>
                <a:latin typeface="Segoe UI"/>
                <a:ea typeface="Segoe UI"/>
                <a:cs typeface="Segoe UI"/>
              </a:rPr>
              <a:t>MÓDULO 1 — COMPROBACIÓN HONESTA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254D4980-CE6B-43ED-98DC-D7DCEC24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¿Es el triángulo 100 % verdadero?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D06C90F1-50DD-49DC-99B4-DDB3FF43A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16452194-FEF7-4D7D-A23F-1A7FEAB67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40680" cy="32004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CF38EF1-FC05-4671-BA91-71453C36B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700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LO QUE ESTÁ RESPALDADO ✓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0E1B64BB-AE59-4954-A588-AA4B91CCA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06040"/>
            <a:ext cx="4937760" cy="2286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Los eventos menores pueden revelar exposición repetida al riesgo.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En la base, los equipos pueden detectar y reducir hábitos.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Use el triángulo para organizar el riesgo, no para predecir resultados.</a:t>
            </a:r>
          </a:p>
        </p:txBody>
      </p:sp>
      <p:sp>
        <p:nvSpPr>
          <p:cNvPr id="10" name="Rounded Rectangle 9">
            <a:extLst xmlns:a="http://schemas.openxmlformats.org/drawingml/2006/main">
              <a:ext uri="{FF2B5EF4-FFF2-40B4-BE49-F238E27FC236}">
                <a16:creationId xmlns:a16="http://schemas.microsoft.com/office/drawing/2014/main" id="{EE3BB3FC-A948-4030-92E9-296FC8A58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28800"/>
            <a:ext cx="5440680" cy="32004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5240">
            <a:solidFill>
              <a:srgbClr val="F43F5E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999779A-63A7-41A1-B3FC-565D590A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700" b="1">
                <a:solidFill>
                  <a:srgbClr val="F43F5E"/>
                </a:solidFill>
                <a:latin typeface="Segoe UI"/>
                <a:ea typeface="Segoe UI"/>
                <a:cs typeface="Segoe UI"/>
              </a:rPr>
              <a:t>LO QUE SE DEBATE ⚠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9F6926AC-1073-4966-96D3-9738F4E9F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2606040"/>
            <a:ext cx="4937760" cy="2286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Las cifras exactas no son una ley de conducción.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Los eventos graves no siempre comparten las mismas causas.</a:t>
            </a:r>
          </a:p>
          <a:p xmlns:a="http://schemas.openxmlformats.org/drawingml/2006/main">
            <a:pPr algn="l">
              <a:lnSpc>
                <a:spcPct val="112000"/>
              </a:lnSpc>
              <a:spcAft>
                <a:spcPts val="900"/>
              </a:spcAft>
              <a:buNone/>
              <a:defRPr sz="1463">
                <a:solidFill>
                  <a:srgbClr val="F5F7FB"/>
                </a:solidFill>
              </a:defRPr>
            </a:pPr>
            <a:r>
              <a:rPr sz="1463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La seguridad es compartida: conductores, horarios, vehículos, vías y reglas del lugar.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A86B45D7-5F72-439E-91F7-D0982775A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212080"/>
            <a:ext cx="11064240" cy="9144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272C188D-F8EC-4CD5-BC57-4A119D6DE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285232"/>
            <a:ext cx="10515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  <a:defRPr sz="1425" b="1">
                <a:solidFill>
                  <a:srgbClr val="0F172A"/>
                </a:solidFill>
              </a:defRPr>
            </a:pPr>
            <a:r>
              <a:rPr sz="1425" b="1">
                <a:solidFill>
                  <a:srgbClr val="0F172A"/>
                </a:solidFill>
                <a:latin typeface="Segoe UI"/>
                <a:ea typeface="Segoe UI"/>
                <a:cs typeface="Segoe UI"/>
              </a:rPr>
              <a:t>Enseñe el modelo con honestidad: la exposición repetida es una advertencia útil, no una promesa de que un evento causará otro.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3B7FBADF-AA2E-429E-B251-AB610A85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Fuentes: investigación de CDC/NIOSH y guía del Sistema Seguro del DOT de EE. UU. URL en las notas.</a:t>
            </a:r>
          </a:p>
        </p:txBody>
      </p:sp>
    </p:spTree>
    <p:extLst>
      <p:ext uri="{BB962C8B-B14F-4D97-AF65-F5344CB8AC3E}">
        <p14:creationId xmlns:p14="http://schemas.microsoft.com/office/powerpoint/2010/main" val="205756192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3E9FB35-10BC-483C-BCDE-C07483FF7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962465B-89E6-4D05-AF3F-8C0DD48DB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7FB15EA-2A0D-457D-BFF9-8B4FADF8B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MÓDULO 2 — EL PLAN DE ACCIÓN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9576B32-1AF2-4C9B-9432-6864CB415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Sistema LLLC de conducción defensiva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F7CF6202-3F56-4BB0-A983-4E1A9446D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AF7EDC30-808C-4C5D-9AA9-B381A90DC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059254FA-3502-4A43-A853-ECB31C543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BDF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A3A94433-AB3D-405D-BD55-76267123E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38BDF8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8BDF8"/>
                </a:solidFill>
                <a:latin typeface="Arial"/>
                <a:ea typeface="Arial"/>
                <a:cs typeface="Arial"/>
              </a:rPr>
              <a:t>L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95DD987-2F3C-4A75-B241-72BE86C4C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MIRE ADELANTE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9DBCE92-8367-44FC-9301-DAFD6AF2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Mire lejos en la carretera, no al parachoques</a:t>
            </a:r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23AFD3DF-C267-4531-954B-88CC90C02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CC805CF-BC21-4859-B299-3171F90D5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39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8E617A31-AAC7-479F-ADDD-D7871BFDB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34D399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4D399"/>
                </a:solidFill>
                <a:latin typeface="Arial"/>
                <a:ea typeface="Arial"/>
                <a:cs typeface="Arial"/>
              </a:rPr>
              <a:t>L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F87AFB31-074A-4454-908B-83849BBB5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MIRE ALREDEDOR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DD8C49B8-2E2A-4B73-9DE1-D7B51C112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Mantenga la mirada en movimiento; revise los espejos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F7BB7289-FAC9-4EDC-B81C-0D16F45CF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63DF744E-0256-4566-9AAE-F8B5FED80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923C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6B3970AC-5EF8-44E3-AD27-8C223BB52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FF8F3D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F8F3D"/>
                </a:solidFill>
                <a:latin typeface="Arial"/>
                <a:ea typeface="Arial"/>
                <a:cs typeface="Arial"/>
              </a:rPr>
              <a:t>L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5820F368-D206-4580-AA1F-11DDDACD8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DEJE ESPACIO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A72AD3F0-7AD2-4C97-B219-59021F4C4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Mantenga espacio libre en los seis lados</a:t>
            </a:r>
          </a:p>
        </p:txBody>
      </p:sp>
      <p:sp>
        <p:nvSpPr>
          <p:cNvPr id="22" name="Rounded Rectangle 21">
            <a:extLst xmlns:a="http://schemas.openxmlformats.org/drawingml/2006/main">
              <a:ext uri="{FF2B5EF4-FFF2-40B4-BE49-F238E27FC236}">
                <a16:creationId xmlns:a16="http://schemas.microsoft.com/office/drawing/2014/main" id="{DD1F61E4-2AAB-4227-84D3-226479944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20240"/>
            <a:ext cx="2670048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37C49407-7489-4426-ADA9-F3E81DE25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20240"/>
            <a:ext cx="267004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3F5E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C8620FB3-DACC-4D9B-BCEF-5CE00A5F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31720"/>
            <a:ext cx="267004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  <a:defRPr sz="4500" b="1">
                <a:solidFill>
                  <a:srgbClr val="F43F5E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F43F5E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C1EC9BE8-1CF5-4B7D-86C0-02623452F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3429000"/>
            <a:ext cx="239572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6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COMUNIQUE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639DD343-62CE-42C6-939D-EC99FA90A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3886200"/>
            <a:ext cx="2304288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94A3B8"/>
                </a:solidFill>
                <a:latin typeface="Segoe UI"/>
                <a:ea typeface="Segoe UI"/>
                <a:cs typeface="Segoe UI"/>
              </a:rPr>
              <a:t>Avise con anticipación lo que hará</a:t>
            </a: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058A31F8-E25D-48C0-BA14-828B80E78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37376"/>
            <a:ext cx="1115568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475569"/>
                </a:solidFill>
                <a:latin typeface="Segoe UI"/>
                <a:ea typeface="Segoe UI"/>
                <a:cs typeface="Segoe UI"/>
              </a:rPr>
              <a:t>LLLC™ es un método de seguridad vial de AvatarFleet, usado en camiones y autobuses. Casi todo hábito seguro encaja en estos cuatro pasos.</a:t>
            </a:r>
          </a:p>
        </p:txBody>
      </p:sp>
    </p:spTree>
    <p:extLst>
      <p:ext uri="{BB962C8B-B14F-4D97-AF65-F5344CB8AC3E}">
        <p14:creationId xmlns:p14="http://schemas.microsoft.com/office/powerpoint/2010/main" val="35282585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398E679-3F0C-48F6-8B55-F7DB61B48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703520D-530F-4005-8549-8A5F90CDD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172B116-2107-4BD0-9969-DD1EC6007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PILAR 1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AAD8E69F-1830-44B3-8675-BCBB5E601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Mirar adelante — Observe unos 15 segundos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A1C2F86C-2D9F-476F-A740-5D45C2006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B854D1F2-7612-4CC9-B8BD-0F35ADF2C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38BDF8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FBF80A7-EFB9-4030-AE26-64240FB5C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Mantenga la mirada unos 15 segundos hacia adelante. En ciudad, son 1–2 cuadras; en autopista, cerca de un cuarto de milla. Mire a través del tráfico, no solo al parachoques.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9C39855F-6912-4559-AAD6-467C017D1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8099964-CC86-402A-9FBB-3CFE9AEF9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38BDF8"/>
                </a:solidFill>
                <a:latin typeface="Segoe UI"/>
                <a:ea typeface="Segoe UI"/>
                <a:cs typeface="Segoe UI"/>
              </a:rPr>
              <a:t>CÓMO MEDIR 15 SEGUNDOS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311BC08-C976-484C-8C61-E399F20D2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08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1.  Elija un punto fijo adelante (señal, puente).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2.  Cuente «mil uno, mil dos…».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3.  Si su vehículo llega antes de 15, mire más lejos.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425">
                <a:solidFill>
                  <a:srgbClr val="F5F7FB"/>
                </a:solidFill>
              </a:defRPr>
            </a:pPr>
            <a:r>
              <a:rPr sz="1425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Meta: anticipar semáforos, luces de freno, cierres y peatones para reaccionar con suavidad, sin frenar de pánico.</a:t>
            </a:r>
          </a:p>
        </p:txBody>
      </p:sp>
    </p:spTree>
    <p:extLst>
      <p:ext uri="{BB962C8B-B14F-4D97-AF65-F5344CB8AC3E}">
        <p14:creationId xmlns:p14="http://schemas.microsoft.com/office/powerpoint/2010/main" val="497302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1518211-DF19-4C8C-A611-2ECA21D74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172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672CA98-EAD3-4282-8492-172DB4539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6459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12D9E1A-FFB6-4A65-BCE9-C416F7EA0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47472"/>
            <a:ext cx="10972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200" b="1">
                <a:solidFill>
                  <a:srgbClr val="EAB308"/>
                </a:solidFill>
                <a:latin typeface="Segoe UI"/>
                <a:ea typeface="Segoe UI"/>
                <a:cs typeface="Segoe UI"/>
              </a:rPr>
              <a:t>PILAR 2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FC17E16A-09AD-4E7F-9A38-7C45AFD8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8368"/>
            <a:ext cx="1115568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3200" b="1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Mirar alrededor — Mantenga la mirada en movimiento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66228598-3E39-4EA4-AB89-981458A3F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481328"/>
            <a:ext cx="201168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B308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7" name="Rounded Rectangle 6">
            <a:extLst xmlns:a="http://schemas.openxmlformats.org/drawingml/2006/main">
              <a:ext uri="{FF2B5EF4-FFF2-40B4-BE49-F238E27FC236}">
                <a16:creationId xmlns:a16="http://schemas.microsoft.com/office/drawing/2014/main" id="{16A841A9-62FC-48D3-9E64-CCED1B25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828800"/>
            <a:ext cx="548640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 w="16510">
            <a:solidFill>
              <a:srgbClr val="34D399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0388460-6414-4BF7-B242-13226809E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57400"/>
            <a:ext cx="5029200" cy="3657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spcAft>
                <a:spcPts val="400"/>
              </a:spcAft>
              <a:buNone/>
            </a:pPr>
            <a:r>
              <a:rPr sz="1700" b="0">
                <a:solidFill>
                  <a:srgbClr val="F8FAFC"/>
                </a:solidFill>
                <a:latin typeface="Segoe UI"/>
                <a:ea typeface="Segoe UI"/>
                <a:cs typeface="Segoe UI"/>
              </a:rPr>
              <a:t>Fijar la vista demasiado tiempo causa desconexión («hipnosis de carretera») y deja de notar lo que ocurre a los lados, sobre todo a mayor velocidad. Mantenga la mirada en movimiento.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108A2C02-1468-4FE2-9475-AA807514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94960" cy="40233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E293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D20F7BA-4409-486C-9F3B-73541BAFC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01168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500" b="1">
                <a:solidFill>
                  <a:srgbClr val="34D399"/>
                </a:solidFill>
                <a:latin typeface="Segoe UI"/>
                <a:ea typeface="Segoe UI"/>
                <a:cs typeface="Segoe UI"/>
              </a:rPr>
              <a:t>RUTINA DE BARRIDO VISUAL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83BD2D1-9A03-4F32-9073-B4D51DBF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06040"/>
            <a:ext cx="4937760" cy="3108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00" tIns="25400" rIns="25400" bIns="25400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Cada 2–3 segundos: enfoque otro punto relevante.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Cada 5–8 segundos: mire los espejos.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En intersecciones: mire izquierda–derecha–izquierda, incluso con luz verde.</a:t>
            </a:r>
          </a:p>
          <a:p xmlns:a="http://schemas.openxmlformats.org/drawingml/2006/main">
            <a:pPr algn="l">
              <a:lnSpc>
                <a:spcPct val="110000"/>
              </a:lnSpc>
              <a:spcAft>
                <a:spcPts val="1000"/>
              </a:spcAft>
              <a:buNone/>
              <a:defRPr sz="1388">
                <a:solidFill>
                  <a:srgbClr val="F5F7FB"/>
                </a:solidFill>
              </a:defRPr>
            </a:pPr>
            <a:r>
              <a:rPr sz="1388" b="0">
                <a:solidFill>
                  <a:srgbClr val="F5F7FB"/>
                </a:solidFill>
                <a:latin typeface="Segoe UI"/>
                <a:ea typeface="Segoe UI"/>
                <a:cs typeface="Segoe UI"/>
              </a:rPr>
              <a:t>•  Antes de cambiar de carril: verifique el punto ciego; mire sobre el hombro si el vehículo y la política lo permiten.</a:t>
            </a:r>
          </a:p>
        </p:txBody>
      </p:sp>
    </p:spTree>
    <p:extLst>
      <p:ext uri="{BB962C8B-B14F-4D97-AF65-F5344CB8AC3E}">
        <p14:creationId xmlns:p14="http://schemas.microsoft.com/office/powerpoint/2010/main" val="1920946381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2026-08-10T22:50:17.0640000Z</dcterms:created>
  <dcterms:modified xsi:type="dcterms:W3CDTF">2026-08-10T22:50:17.0640000Z</dcterms:modified>
</coreProperties>
</file>