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9f854071a5d4a53" /><Relationship Type="http://schemas.openxmlformats.org/officeDocument/2006/relationships/extended-properties" Target="/docProps/app.xml" Id="R8ae99b295c574dbb" /><Relationship Type="http://schemas.openxmlformats.org/officeDocument/2006/relationships/officeDocument" Target="/ppt/presentation.xml" Id="Rd90855525dcc4d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34c3f8557440e3"/>
  </p:sldMasterIdLst>
  <p:notesMasterIdLst>
    <p:notesMasterId xmlns:r="http://schemas.openxmlformats.org/officeDocument/2006/relationships" r:id="Rd774389724ac4855"/>
  </p:notesMasterIdLst>
  <p:sldIdLst>
    <p:sldId xmlns:r="http://schemas.openxmlformats.org/officeDocument/2006/relationships" id="256" r:id="Re70834b788f04894"/>
    <p:sldId xmlns:r="http://schemas.openxmlformats.org/officeDocument/2006/relationships" id="257" r:id="R9e4d3d7c7b20471d"/>
    <p:sldId xmlns:r="http://schemas.openxmlformats.org/officeDocument/2006/relationships" id="258" r:id="Rb5219a75881d49cf"/>
    <p:sldId xmlns:r="http://schemas.openxmlformats.org/officeDocument/2006/relationships" id="259" r:id="Re8b2daa18b794e13"/>
    <p:sldId xmlns:r="http://schemas.openxmlformats.org/officeDocument/2006/relationships" id="260" r:id="R43bc0c2f5b4a4089"/>
    <p:sldId xmlns:r="http://schemas.openxmlformats.org/officeDocument/2006/relationships" id="261" r:id="Ra4bdc28479754ed5"/>
    <p:sldId xmlns:r="http://schemas.openxmlformats.org/officeDocument/2006/relationships" id="262" r:id="Rcde2bfcb2f09474f"/>
    <p:sldId xmlns:r="http://schemas.openxmlformats.org/officeDocument/2006/relationships" id="263" r:id="Rb8fd712e9cb844f2"/>
    <p:sldId xmlns:r="http://schemas.openxmlformats.org/officeDocument/2006/relationships" id="264" r:id="R7c72c55d0c9c4007"/>
    <p:sldId xmlns:r="http://schemas.openxmlformats.org/officeDocument/2006/relationships" id="265" r:id="Rc9ecbfbfa3614da1"/>
    <p:sldId xmlns:r="http://schemas.openxmlformats.org/officeDocument/2006/relationships" id="266" r:id="Rbccda4e836b64484"/>
    <p:sldId xmlns:r="http://schemas.openxmlformats.org/officeDocument/2006/relationships" id="267" r:id="Rcefa4711cf394d5d"/>
    <p:sldId xmlns:r="http://schemas.openxmlformats.org/officeDocument/2006/relationships" id="268" r:id="R2e9d6c55b1694dd4"/>
    <p:sldId xmlns:r="http://schemas.openxmlformats.org/officeDocument/2006/relationships" id="269" r:id="Rff03933517a34ded"/>
    <p:sldId xmlns:r="http://schemas.openxmlformats.org/officeDocument/2006/relationships" id="270" r:id="Rddc361dfb5c14199"/>
    <p:sldId xmlns:r="http://schemas.openxmlformats.org/officeDocument/2006/relationships" id="271" r:id="Rfe84987ce5d6497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428bfb4ac0f4a84" /><Relationship Type="http://schemas.openxmlformats.org/officeDocument/2006/relationships/slideMaster" Target="/ppt/slideMasters/slideMaster1.xml" Id="R3934c3f8557440e3" /><Relationship Type="http://schemas.openxmlformats.org/officeDocument/2006/relationships/notesMaster" Target="/ppt/notesMasters/notesMaster1.xml" Id="Rd774389724ac4855" /><Relationship Type="http://schemas.openxmlformats.org/officeDocument/2006/relationships/presProps" Target="/ppt/presProps.xml" Id="Red249c4c5b434dfb" /><Relationship Type="http://schemas.openxmlformats.org/officeDocument/2006/relationships/viewProps" Target="/ppt/viewProps.xml" Id="R3c0121665847423c" /><Relationship Type="http://schemas.openxmlformats.org/officeDocument/2006/relationships/tableStyles" Target="/ppt/tableStyles.xml" Id="R4771f8606d35496b" /><Relationship Type="http://schemas.openxmlformats.org/officeDocument/2006/relationships/slide" Target="/ppt/slides/slide1.xml" Id="Re70834b788f04894" /><Relationship Type="http://schemas.openxmlformats.org/officeDocument/2006/relationships/slide" Target="/ppt/slides/slide2.xml" Id="R9e4d3d7c7b20471d" /><Relationship Type="http://schemas.openxmlformats.org/officeDocument/2006/relationships/slide" Target="/ppt/slides/slide3.xml" Id="Rb5219a75881d49cf" /><Relationship Type="http://schemas.openxmlformats.org/officeDocument/2006/relationships/slide" Target="/ppt/slides/slide4.xml" Id="Re8b2daa18b794e13" /><Relationship Type="http://schemas.openxmlformats.org/officeDocument/2006/relationships/slide" Target="/ppt/slides/slide5.xml" Id="R43bc0c2f5b4a4089" /><Relationship Type="http://schemas.openxmlformats.org/officeDocument/2006/relationships/slide" Target="/ppt/slides/slide6.xml" Id="Ra4bdc28479754ed5" /><Relationship Type="http://schemas.openxmlformats.org/officeDocument/2006/relationships/slide" Target="/ppt/slides/slide7.xml" Id="Rcde2bfcb2f09474f" /><Relationship Type="http://schemas.openxmlformats.org/officeDocument/2006/relationships/slide" Target="/ppt/slides/slide8.xml" Id="Rb8fd712e9cb844f2" /><Relationship Type="http://schemas.openxmlformats.org/officeDocument/2006/relationships/slide" Target="/ppt/slides/slide9.xml" Id="R7c72c55d0c9c4007" /><Relationship Type="http://schemas.openxmlformats.org/officeDocument/2006/relationships/slide" Target="/ppt/slides/slide10.xml" Id="Rc9ecbfbfa3614da1" /><Relationship Type="http://schemas.openxmlformats.org/officeDocument/2006/relationships/slide" Target="/ppt/slides/slide11.xml" Id="Rbccda4e836b64484" /><Relationship Type="http://schemas.openxmlformats.org/officeDocument/2006/relationships/slide" Target="/ppt/slides/slide12.xml" Id="Rcefa4711cf394d5d" /><Relationship Type="http://schemas.openxmlformats.org/officeDocument/2006/relationships/slide" Target="/ppt/slides/slide13.xml" Id="R2e9d6c55b1694dd4" /><Relationship Type="http://schemas.openxmlformats.org/officeDocument/2006/relationships/slide" Target="/ppt/slides/slide14.xml" Id="Rff03933517a34ded" /><Relationship Type="http://schemas.openxmlformats.org/officeDocument/2006/relationships/slide" Target="/ppt/slides/slide15.xml" Id="Rddc361dfb5c14199" /><Relationship Type="http://schemas.openxmlformats.org/officeDocument/2006/relationships/slide" Target="/ppt/slides/slide16.xml" Id="Rfe84987ce5d6497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e4999f419bb445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886bd8549334bf1" /><Relationship Type="http://schemas.openxmlformats.org/officeDocument/2006/relationships/notesMaster" Target="/ppt/notesMasters/notesMaster1.xml" Id="Rf28a6afdbf73465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ba4d1f034f9429b" /><Relationship Type="http://schemas.openxmlformats.org/officeDocument/2006/relationships/notesMaster" Target="/ppt/notesMasters/notesMaster1.xml" Id="R92215247779c40f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48e75f5ac184e18" /><Relationship Type="http://schemas.openxmlformats.org/officeDocument/2006/relationships/notesMaster" Target="/ppt/notesMasters/notesMaster1.xml" Id="Rd4c84bf9528c4ba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63d46da3ff54d79" /><Relationship Type="http://schemas.openxmlformats.org/officeDocument/2006/relationships/notesMaster" Target="/ppt/notesMasters/notesMaster1.xml" Id="R0706ef4cae2742a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9634953910c4a2e" /><Relationship Type="http://schemas.openxmlformats.org/officeDocument/2006/relationships/notesMaster" Target="/ppt/notesMasters/notesMaster1.xml" Id="Re656c5b3c2714243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8d64c015d1ef4eeb" /><Relationship Type="http://schemas.openxmlformats.org/officeDocument/2006/relationships/notesMaster" Target="/ppt/notesMasters/notesMaster1.xml" Id="R6a5bc32d78674cb0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7a3bab3755574efb" /><Relationship Type="http://schemas.openxmlformats.org/officeDocument/2006/relationships/notesMaster" Target="/ppt/notesMasters/notesMaster1.xml" Id="Rca3a468c8c574ad0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a6df7a3df3bc42fd" /><Relationship Type="http://schemas.openxmlformats.org/officeDocument/2006/relationships/notesMaster" Target="/ppt/notesMasters/notesMaster1.xml" Id="R773eca53fcbe484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ce9b9cd3ad14604" /><Relationship Type="http://schemas.openxmlformats.org/officeDocument/2006/relationships/notesMaster" Target="/ppt/notesMasters/notesMaster1.xml" Id="R2697de2695f54aa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87f4f47bd8c4a2d" /><Relationship Type="http://schemas.openxmlformats.org/officeDocument/2006/relationships/notesMaster" Target="/ppt/notesMasters/notesMaster1.xml" Id="Rbeb648058c3f435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bd5e13d9af744bd" /><Relationship Type="http://schemas.openxmlformats.org/officeDocument/2006/relationships/notesMaster" Target="/ppt/notesMasters/notesMaster1.xml" Id="R84acf20e7f85463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abab80d56224b43" /><Relationship Type="http://schemas.openxmlformats.org/officeDocument/2006/relationships/notesMaster" Target="/ppt/notesMasters/notesMaster1.xml" Id="R54f5beacbb25465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2d1d39099fb4692" /><Relationship Type="http://schemas.openxmlformats.org/officeDocument/2006/relationships/notesMaster" Target="/ppt/notesMasters/notesMaster1.xml" Id="R858f6dbd14a94d0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9f10fd21f7a41a8" /><Relationship Type="http://schemas.openxmlformats.org/officeDocument/2006/relationships/notesMaster" Target="/ppt/notesMasters/notesMaster1.xml" Id="R488c67b96abd401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5d592fbc2534b98" /><Relationship Type="http://schemas.openxmlformats.org/officeDocument/2006/relationships/notesMaster" Target="/ppt/notesMasters/notesMaster1.xml" Id="R5822e07ab36740c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424d5861e6647f0" /><Relationship Type="http://schemas.openxmlformats.org/officeDocument/2006/relationships/notesMaster" Target="/ppt/notesMasters/notesMaster1.xml" Id="R652ceed4f750461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https://www.avatarfleet.com/blog/safety-tips-to-prevent-bus-driver-accidents</a:t>
            </a:r>
          </a:p>
          <a:p xmlns:a="http://schemas.openxmlformats.org/drawingml/2006/main">
            <a:r>
              <a:t>- https://www.fmcsa.dot.gov/ourroads/tips-truck-and-bus-drivers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https://www.avatarfleet.com/blog/safety-tips-to-prevent-bus-driver-accidents</a:t>
            </a:r>
          </a:p>
          <a:p xmlns:a="http://schemas.openxmlformats.org/drawingml/2006/main">
            <a:r>
              <a:t>- https://www.fmcsa.dot.gov/ourroads/tips-truck-and-bus-drivers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https://www.avatarfleet.com/blog/safety-tips-to-prevent-bus-driver-accidents</a:t>
            </a:r>
          </a:p>
          <a:p xmlns:a="http://schemas.openxmlformats.org/drawingml/2006/main">
            <a:r>
              <a:t>- https://www.fmcsa.dot.gov/ourroads/tips-truck-and-bus-drivers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https://www.nhtsa.gov/press-releases/traffic-deaths-2025-early-estimates-2024-annual</a:t>
            </a:r>
          </a:p>
          <a:p xmlns:a="http://schemas.openxmlformats.org/drawingml/2006/main">
            <a:r>
              <a:t>- https://www.nhtsa.gov/campaign/speeding-catches-up-with-you</a:t>
            </a:r>
          </a:p>
          <a:p xmlns:a="http://schemas.openxmlformats.org/drawingml/2006/main">
            <a:r>
              <a:t>- https://www.nhtsa.gov/risky-driving/distracted-driving</a:t>
            </a:r>
          </a:p>
          <a:p xmlns:a="http://schemas.openxmlformats.org/drawingml/2006/main">
            <a:r>
              <a:t>- https://www.avatarfleet.com/lllc</a:t>
            </a:r>
          </a:p>
          <a:p xmlns:a="http://schemas.openxmlformats.org/drawingml/2006/main">
            <a:r>
              <a:t>- https://archive.cdc.gov/www_cdc_gov/niosh/research-rounds/resroundsv4n2.html</a:t>
            </a:r>
          </a:p>
          <a:p xmlns:a="http://schemas.openxmlformats.org/drawingml/2006/main">
            <a:r>
              <a:t>- https://www.transportation.gov/safe-system-approach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https://www.nhtsa.gov/press-releases/traffic-deaths-2025-early-estimates-2024-annual</a:t>
            </a:r>
          </a:p>
          <a:p xmlns:a="http://schemas.openxmlformats.org/drawingml/2006/main">
            <a:r>
              <a:t>- https://www.nhtsa.gov/campaign/speeding-catches-up-with-you</a:t>
            </a:r>
          </a:p>
          <a:p xmlns:a="http://schemas.openxmlformats.org/drawingml/2006/main">
            <a:r>
              <a:t>- https://www.nhtsa.gov/risky-driving/distracted-driving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https://archive.cdc.gov/www_cdc_gov/niosh/research-rounds/resroundsv4n2.html</a:t>
            </a:r>
          </a:p>
          <a:p xmlns:a="http://schemas.openxmlformats.org/drawingml/2006/main">
            <a:r>
              <a:t>- https://stacks.cdc.gov/view/cdc/60726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https://archive.cdc.gov/www_cdc_gov/niosh/research-rounds/resroundsv4n2.html</a:t>
            </a:r>
          </a:p>
          <a:p xmlns:a="http://schemas.openxmlformats.org/drawingml/2006/main">
            <a:r>
              <a:t>- https://stacks.cdc.gov/view/cdc/60726</a:t>
            </a:r>
          </a:p>
          <a:p xmlns:a="http://schemas.openxmlformats.org/drawingml/2006/main">
            <a:r>
              <a:t>- https://www.transportation.gov/safe-system-approach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https://www.avatarfleet.com/lllc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https://www.avatarfleet.com/blog/safety-tips-to-prevent-bus-driver-accidents</a:t>
            </a:r>
          </a:p>
          <a:p xmlns:a="http://schemas.openxmlformats.org/drawingml/2006/main">
            <a:r>
              <a:t>- https://www.fmcsa.dot.gov/ourroads/tips-truck-and-bus-drivers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https://www.avatarfleet.com/blog/safety-tips-to-prevent-bus-driver-accidents</a:t>
            </a:r>
          </a:p>
          <a:p xmlns:a="http://schemas.openxmlformats.org/drawingml/2006/main">
            <a:r>
              <a:t>- https://www.fmcsa.dot.gov/ourroads/tips-truck-and-bus-drivers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c54b81cbb4155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20d0644274313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65fd9e1ed4e7e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642fff4ea483a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65d0ca19604316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ad07913a844d22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ccf7efdaf48d6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9f9d708d64ea8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83cc0318e4ea4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9a280c63b4b84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8db910a274c85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9ABB41C-69C0-4E95-A870-2B97E984B820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A9392D49-B2A1-4BA0-8836-434768389374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404A4E90-3AC6-4973-8EC8-00DDDC12929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6/10/2026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BC5DF35-536A-4E56-B55B-20F17B09F0C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C89C90B-E788-47EB-B65E-1895A42B208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75543BF-8E83-45E5-96C1-C1D097D2A1B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428FED1F-34FB-469D-BEC5-FEAF3649E11E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FB6ACE9-4DEA-4A28-8C51-A3C87CD89D9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6/10/2026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D4E1B4FC-81D5-4C7A-A2B9-3D20FC8FDED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235D2DC-D109-4DA8-A03F-AC511A9979A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F5A6ABB2-EC07-4C8C-BCAF-E0D9B68D045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977EF00B-3C7A-4D1B-BBA0-055D4D421EFA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100D98E1-5BB1-441E-A3F6-37FF55C7B57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6/10/2026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50DBE386-A417-4984-B68B-B9B2C5C36DD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64F7B035-6F56-4737-AF77-908C0417163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3112E86-E33E-4C57-A9F2-2CAF4F16D89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63EEC9CC-C423-419D-BC24-0634C344BCF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E8F597DC-81E3-4424-8E81-10FD28179BD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6/10/2026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BF932E0-23EF-4FBF-B261-3A3C418B26C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E1061CE1-3C9B-4CBD-BA32-2261DA1A64B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BD5D898-0D06-4A50-A730-39AB123DD02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16420D63-24E3-40E6-A068-A1C0B4E19E4B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AE136201-981B-49BF-A81B-07B22681DC7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6/10/2026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DB0A2DF4-37BD-4343-9B13-26DC165D549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675134F-B9FB-4C76-A139-310A2E88E17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37D6D2-67E9-4D79-94F6-BE8EAA5B790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AF50EADA-322D-4355-B3B2-FEE19599C9DC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EA890115-98F3-42FE-9481-A9D565B16293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08C91201-D761-48B7-BEB9-211345D2DB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6/10/2026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661CC0C9-C6D6-4886-935C-C4F00813047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2C017070-86D2-496F-A157-DCEC9301220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27B11844-888D-4F32-B555-E87515EF07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EF0D13F3-71DB-4F82-B8BB-B69DBCC6C84A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78A8E97B-92DA-4891-8362-4AE390D86719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77FE5F43-5B57-4334-B845-BE38B28B141F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7179C273-B98F-4794-9E42-50B15A939386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849B1F8C-10F2-49A3-AE2D-E8126D43256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6/10/2026</a:t>
            </a:fld>
            <a:endParaRPr/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0585086F-A631-404A-B9F9-14FC9D51535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8A159EA5-D9BD-46CA-BC9C-9EE50EAAD8F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04D8D2E-B71E-455B-9C78-ED4808E9974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0BF08D8F-A9F9-4132-A195-B069991793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6/10/2026</a:t>
            </a:fld>
            <a:endParaRPr/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00B2A4F3-925E-4C9D-8280-8C09B722D8F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075EDA8B-9680-472F-9161-5218EC42C9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B3A26842-691E-495A-8EBF-74AC0E45238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6/10/2026</a:t>
            </a:fld>
            <a:endParaRPr/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FDF10689-2B5E-421C-9C82-844E962BDC9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6775AA49-F9F7-4454-8F58-1A8D43C303C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8627B54-374B-4716-9B28-C16599EE141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42599170-A5BB-4A7B-969A-8535CFD78824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DE978C5F-1D2E-4CFB-AF8B-DF3B37D3B69F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5175B872-6E28-46E3-9114-C38D4AB7F0D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6/10/2026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826B63E5-A738-4D86-906B-1B044CCF22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85ADF0A9-E708-4F11-A3A7-0B3334D0940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26E4BA95-2DB2-4EC7-AFB7-D9AEF77E1CE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8DF209A4-622B-440C-B5FA-E6CACAD43AE8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>
            <a:endParaRPr/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8D215021-3967-493A-B0B6-15EDD694D571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5E38483E-00D8-4FAF-8B96-C6C44E48BEB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6/10/2026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0AFCCB5F-68D7-4D4E-A498-83B221CB7F4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D8B65341-690A-40B3-B6B1-73C60756762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c32e75c5b9f4584" /><Relationship Type="http://schemas.openxmlformats.org/officeDocument/2006/relationships/slideLayout" Target="/ppt/slideLayouts/slideLayout1.xml" Id="R37fe6f59b5914497" /><Relationship Type="http://schemas.openxmlformats.org/officeDocument/2006/relationships/slideLayout" Target="/ppt/slideLayouts/slideLayout2.xml" Id="Rc7af666faf414a19" /><Relationship Type="http://schemas.openxmlformats.org/officeDocument/2006/relationships/slideLayout" Target="/ppt/slideLayouts/slideLayout3.xml" Id="R7ea0bf5a4b8c44a3" /><Relationship Type="http://schemas.openxmlformats.org/officeDocument/2006/relationships/slideLayout" Target="/ppt/slideLayouts/slideLayout4.xml" Id="R7e76757d90304284" /><Relationship Type="http://schemas.openxmlformats.org/officeDocument/2006/relationships/slideLayout" Target="/ppt/slideLayouts/slideLayout5.xml" Id="R56e569ee2f844bc1" /><Relationship Type="http://schemas.openxmlformats.org/officeDocument/2006/relationships/slideLayout" Target="/ppt/slideLayouts/slideLayout6.xml" Id="Re41d0782b494438c" /><Relationship Type="http://schemas.openxmlformats.org/officeDocument/2006/relationships/slideLayout" Target="/ppt/slideLayouts/slideLayout7.xml" Id="Rb8fee9bfed284557" /><Relationship Type="http://schemas.openxmlformats.org/officeDocument/2006/relationships/slideLayout" Target="/ppt/slideLayouts/slideLayout8.xml" Id="Reb55ecd8a8f44590" /><Relationship Type="http://schemas.openxmlformats.org/officeDocument/2006/relationships/slideLayout" Target="/ppt/slideLayouts/slideLayout9.xml" Id="R1063e09b0b4c40ec" /><Relationship Type="http://schemas.openxmlformats.org/officeDocument/2006/relationships/slideLayout" Target="/ppt/slideLayouts/slideLayout10.xml" Id="R598090dbbb1a4662" /><Relationship Type="http://schemas.openxmlformats.org/officeDocument/2006/relationships/slideLayout" Target="/ppt/slideLayouts/slideLayout11.xml" Id="Rf6d922685faf4b59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5B7C46DA-E79F-41C6-8E63-63CEE9B9D9D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F007C66A-FB4A-4F4F-9514-4EAE5984FCA4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511DEF0A-B23B-4EC0-B295-AFE51A2FA4DD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6/10/2026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A9209E75-4CBE-431E-B15C-3B30E1527525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271B089E-5F0B-4E5B-8539-F4C048A40D83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fe6f59b5914497"/>
    <p:sldLayoutId xmlns:r="http://schemas.openxmlformats.org/officeDocument/2006/relationships" id="2147483650" r:id="Rc7af666faf414a19"/>
    <p:sldLayoutId xmlns:r="http://schemas.openxmlformats.org/officeDocument/2006/relationships" id="2147483651" r:id="R7ea0bf5a4b8c44a3"/>
    <p:sldLayoutId xmlns:r="http://schemas.openxmlformats.org/officeDocument/2006/relationships" id="2147483652" r:id="R7e76757d90304284"/>
    <p:sldLayoutId xmlns:r="http://schemas.openxmlformats.org/officeDocument/2006/relationships" id="2147483653" r:id="R56e569ee2f844bc1"/>
    <p:sldLayoutId xmlns:r="http://schemas.openxmlformats.org/officeDocument/2006/relationships" id="2147483654" r:id="Re41d0782b494438c"/>
    <p:sldLayoutId xmlns:r="http://schemas.openxmlformats.org/officeDocument/2006/relationships" id="2147483655" r:id="Rb8fee9bfed284557"/>
    <p:sldLayoutId xmlns:r="http://schemas.openxmlformats.org/officeDocument/2006/relationships" id="2147483656" r:id="Reb55ecd8a8f44590"/>
    <p:sldLayoutId xmlns:r="http://schemas.openxmlformats.org/officeDocument/2006/relationships" id="2147483657" r:id="R1063e09b0b4c40ec"/>
    <p:sldLayoutId xmlns:r="http://schemas.openxmlformats.org/officeDocument/2006/relationships" id="2147483658" r:id="R598090dbbb1a4662"/>
    <p:sldLayoutId xmlns:r="http://schemas.openxmlformats.org/officeDocument/2006/relationships" id="2147483659" r:id="Rf6d922685faf4b59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347ad35fdb84d51" /><Relationship Type="http://schemas.openxmlformats.org/officeDocument/2006/relationships/notesSlide" Target="/ppt/notesSlides/notesSlide1.xml" Id="Rb01d917506524c1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cbf9ea6b9484fb7" /><Relationship Type="http://schemas.openxmlformats.org/officeDocument/2006/relationships/notesSlide" Target="/ppt/notesSlides/notesSlide10.xml" Id="R8c953da0246b4b9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be14571a5944911" /><Relationship Type="http://schemas.openxmlformats.org/officeDocument/2006/relationships/notesSlide" Target="/ppt/notesSlides/notesSlide11.xml" Id="R9fd2afd0fe3f4ca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947350fef4e4a15" /><Relationship Type="http://schemas.openxmlformats.org/officeDocument/2006/relationships/notesSlide" Target="/ppt/notesSlides/notesSlide12.xml" Id="Ra2b4d9cc4d9f44e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4511a412bdd40c5" /><Relationship Type="http://schemas.openxmlformats.org/officeDocument/2006/relationships/notesSlide" Target="/ppt/notesSlides/notesSlide13.xml" Id="R28e1463f65d446b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2eff3c8a97f4656" /><Relationship Type="http://schemas.openxmlformats.org/officeDocument/2006/relationships/notesSlide" Target="/ppt/notesSlides/notesSlide14.xml" Id="R0f80f70037024bf6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6b8405105b04709" /><Relationship Type="http://schemas.openxmlformats.org/officeDocument/2006/relationships/notesSlide" Target="/ppt/notesSlides/notesSlide15.xml" Id="R47ecb25d10394f1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2e9fec783944669" /><Relationship Type="http://schemas.openxmlformats.org/officeDocument/2006/relationships/notesSlide" Target="/ppt/notesSlides/notesSlide16.xml" Id="Rbea2e98e2c0949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490143fc6ee4253" /><Relationship Type="http://schemas.openxmlformats.org/officeDocument/2006/relationships/notesSlide" Target="/ppt/notesSlides/notesSlide2.xml" Id="R2f5c6a6c1a004d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016df339e0e47c3" /><Relationship Type="http://schemas.openxmlformats.org/officeDocument/2006/relationships/notesSlide" Target="/ppt/notesSlides/notesSlide3.xml" Id="R8fdcb42375984a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10b441e12c44880" /><Relationship Type="http://schemas.openxmlformats.org/officeDocument/2006/relationships/notesSlide" Target="/ppt/notesSlides/notesSlide4.xml" Id="Rdbf53585bf3a4b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4616f328f004fd1" /><Relationship Type="http://schemas.openxmlformats.org/officeDocument/2006/relationships/notesSlide" Target="/ppt/notesSlides/notesSlide5.xml" Id="R66eafcf564a14f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95538061a2e4292" /><Relationship Type="http://schemas.openxmlformats.org/officeDocument/2006/relationships/notesSlide" Target="/ppt/notesSlides/notesSlide6.xml" Id="Ra90e3aff467448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ad5432f514a4ef3" /><Relationship Type="http://schemas.openxmlformats.org/officeDocument/2006/relationships/notesSlide" Target="/ppt/notesSlides/notesSlide7.xml" Id="R671e8dd82fcf4f6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7f113d7d24f4e74" /><Relationship Type="http://schemas.openxmlformats.org/officeDocument/2006/relationships/notesSlide" Target="/ppt/notesSlides/notesSlide8.xml" Id="R7c0669e10ad64fb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d996f9df4684375" /><Relationship Type="http://schemas.openxmlformats.org/officeDocument/2006/relationships/notesSlide" Target="/ppt/notesSlides/notesSlide9.xml" Id="Rd9167f419d3a46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C560FBB-2C0A-4253-81FD-B8F746521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2BE0191-E66A-436F-9229-0F728245B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197FFA20-CB0B-404A-A8B0-DA9935BCF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828800"/>
            <a:ext cx="201168" cy="3108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336F92D6-0969-4EC0-A2E8-3F3C06B51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440" y="1554480"/>
            <a:ext cx="100584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5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DEFENSIVE DRIVING COURSE</a:t>
            </a: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51CC202-6268-416C-A76B-1D2295E00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" y="2057400"/>
            <a:ext cx="10515600" cy="1828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spcAft>
                <a:spcPts val="400"/>
              </a:spcAft>
              <a:buNone/>
            </a:pPr>
            <a:r>
              <a:rPr sz="5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The LLLC Defensive</a:t>
            </a:r>
          </a:p>
          <a:p xmlns:a="http://schemas.openxmlformats.org/drawingml/2006/main">
            <a:pPr algn="l">
              <a:lnSpc>
                <a:spcPct val="95000"/>
              </a:lnSpc>
              <a:spcAft>
                <a:spcPts val="400"/>
              </a:spcAft>
              <a:buNone/>
            </a:pPr>
            <a:r>
              <a:rPr sz="5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Driving System</a:t>
            </a: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A1342999-09A3-487E-B567-76BABA35E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440" y="4160520"/>
            <a:ext cx="1005840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22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Built on the 300 : 29 : 1 Safety Triangle</a:t>
            </a:r>
          </a:p>
        </p:txBody>
      </p:sp>
      <p:sp>
        <p:nvSpPr>
          <p:cNvPr id="8" name="Rounded Rectangle 7">
            <a:extLst xmlns:a="http://schemas.openxmlformats.org/drawingml/2006/main">
              <a:ext uri="{FF2B5EF4-FFF2-40B4-BE49-F238E27FC236}">
                <a16:creationId xmlns:a16="http://schemas.microsoft.com/office/drawing/2014/main" id="{921F91A4-AE0E-4E9F-811F-04198703B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440" y="5029200"/>
            <a:ext cx="9692640" cy="8229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5DB2E78C-694D-49EF-B23B-5CA610F37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3040" y="5138928"/>
            <a:ext cx="93268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6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“Create more time, more space, and fewer surprises around your work van.”</a:t>
            </a: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027F9CA-A7B8-44F9-97C0-B6F193C3F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440" y="6035040"/>
            <a:ext cx="100584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475569"/>
                </a:solidFill>
                <a:latin typeface="Segoe UI"/>
                <a:ea typeface="Segoe UI"/>
                <a:cs typeface="Segoe UI"/>
              </a:rPr>
              <a:t>90-Minute Instructor-Led Class   •   Instructor: 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960236597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F9221F9-073C-460C-BEEA-22730743C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9A6504BB-D471-4748-9129-32E4D79CB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D5F3002C-50D4-4337-AC52-E9CDFEDD1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  <a:defRPr sz="1200" b="1">
                <a:solidFill>
                  <a:srgbClr val="F2B902"/>
                </a:solidFill>
              </a:defRPr>
            </a:pPr>
            <a:r>
              <a:rPr sz="1200" b="1">
                <a:solidFill>
                  <a:srgbClr val="F2B902"/>
                </a:solidFill>
                <a:latin typeface="Segoe UI"/>
                <a:ea typeface="Segoe UI"/>
                <a:cs typeface="Segoe UI"/>
              </a:rPr>
              <a:t>PILLAR 3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83753552-C77A-4597-896D-9FCB16F41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Leave Room — Space on All Six Sides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7FA019C0-E6AE-4860-B396-3CF90C68A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F86307DE-01F2-440D-99C0-007E44715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3200400"/>
            <a:ext cx="2011680" cy="10972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B923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53862AE-551A-4D8D-ABB2-7CCC36FC8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3200400"/>
            <a:ext cx="2011680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500" b="1">
                <a:solidFill>
                  <a:srgbClr val="0F172A"/>
                </a:solidFill>
                <a:latin typeface="Segoe UI"/>
                <a:ea typeface="Segoe UI"/>
                <a:cs typeface="Segoe UI"/>
              </a:rPr>
              <a:t>YOUR WORK VAN</a:t>
            </a:r>
          </a:p>
        </p:txBody>
      </p:sp>
      <p:sp>
        <p:nvSpPr>
          <p:cNvPr id="9" name="Rounded Rectangle 8">
            <a:extLst xmlns:a="http://schemas.openxmlformats.org/drawingml/2006/main">
              <a:ext uri="{FF2B5EF4-FFF2-40B4-BE49-F238E27FC236}">
                <a16:creationId xmlns:a16="http://schemas.microsoft.com/office/drawing/2014/main" id="{9C5F64F6-BA66-4A3F-969F-FED685F7C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2148840"/>
            <a:ext cx="2011680" cy="8686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FB923C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562DB41-4471-4C37-89B0-06AA935B7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2221992"/>
            <a:ext cx="2011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400" b="1">
                <a:solidFill>
                  <a:srgbClr val="FB923C"/>
                </a:solidFill>
                <a:latin typeface="Segoe UI"/>
                <a:ea typeface="Segoe UI"/>
                <a:cs typeface="Segoe UI"/>
              </a:rPr>
              <a:t>FRONT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DF447E90-E9DB-4511-949F-E79B0A14C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2560320"/>
            <a:ext cx="2011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1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gap / stopping space</a:t>
            </a:r>
          </a:p>
        </p:txBody>
      </p:sp>
      <p:sp>
        <p:nvSpPr>
          <p:cNvPr id="12" name="Rounded Rectangle 11">
            <a:extLst xmlns:a="http://schemas.openxmlformats.org/drawingml/2006/main">
              <a:ext uri="{FF2B5EF4-FFF2-40B4-BE49-F238E27FC236}">
                <a16:creationId xmlns:a16="http://schemas.microsoft.com/office/drawing/2014/main" id="{3422F948-2B59-42EE-9204-80DBDA236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4572000"/>
            <a:ext cx="2011680" cy="8686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FB923C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BCA2E09A-2EBB-4415-B574-ACA946B1F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4645152"/>
            <a:ext cx="2011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400" b="1">
                <a:solidFill>
                  <a:srgbClr val="FB923C"/>
                </a:solidFill>
                <a:latin typeface="Segoe UI"/>
                <a:ea typeface="Segoe UI"/>
                <a:cs typeface="Segoe UI"/>
              </a:rPr>
              <a:t>BEHIND</a:t>
            </a:r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1281404A-035B-4514-A930-61C871413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4983480"/>
            <a:ext cx="2011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1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tailgaters / backing</a:t>
            </a:r>
          </a:p>
        </p:txBody>
      </p:sp>
      <p:sp>
        <p:nvSpPr>
          <p:cNvPr id="15" name="Rounded Rectangle 14">
            <a:extLst xmlns:a="http://schemas.openxmlformats.org/drawingml/2006/main">
              <a:ext uri="{FF2B5EF4-FFF2-40B4-BE49-F238E27FC236}">
                <a16:creationId xmlns:a16="http://schemas.microsoft.com/office/drawing/2014/main" id="{0093BFC7-B85F-471C-B703-1090E85F9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8880" y="3337560"/>
            <a:ext cx="2011680" cy="8686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FB923C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787E2ED0-8506-44F7-BE51-8CCB8EFE2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8880" y="3410712"/>
            <a:ext cx="2011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400" b="1">
                <a:solidFill>
                  <a:srgbClr val="FB923C"/>
                </a:solidFill>
                <a:latin typeface="Segoe UI"/>
                <a:ea typeface="Segoe UI"/>
                <a:cs typeface="Segoe UI"/>
              </a:rPr>
              <a:t>LEFT</a:t>
            </a: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3A297A88-FC39-41F7-92E6-18DDB8AD8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8880" y="3749039"/>
            <a:ext cx="2011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1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mirrors / cyclists</a:t>
            </a:r>
          </a:p>
        </p:txBody>
      </p:sp>
      <p:sp>
        <p:nvSpPr>
          <p:cNvPr id="18" name="Rounded Rectangle 17">
            <a:extLst xmlns:a="http://schemas.openxmlformats.org/drawingml/2006/main">
              <a:ext uri="{FF2B5EF4-FFF2-40B4-BE49-F238E27FC236}">
                <a16:creationId xmlns:a16="http://schemas.microsoft.com/office/drawing/2014/main" id="{F342EC71-C6A2-4F62-86F3-2BE65C5B5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79" y="3337560"/>
            <a:ext cx="2011680" cy="8686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FB923C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7CE1CB6F-DF52-4C7E-83FE-686ADABD8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79" y="3410712"/>
            <a:ext cx="2011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400" b="1">
                <a:solidFill>
                  <a:srgbClr val="FB923C"/>
                </a:solidFill>
                <a:latin typeface="Segoe UI"/>
                <a:ea typeface="Segoe UI"/>
                <a:cs typeface="Segoe UI"/>
              </a:rPr>
              <a:t>RIGHT</a:t>
            </a:r>
          </a:p>
        </p:txBody>
      </p:sp>
      <p:sp>
        <p:nvSpPr>
          <p:cNvPr id="20" name="TextBox 19">
            <a:extLst xmlns:a="http://schemas.openxmlformats.org/drawingml/2006/main">
              <a:ext uri="{FF2B5EF4-FFF2-40B4-BE49-F238E27FC236}">
                <a16:creationId xmlns:a16="http://schemas.microsoft.com/office/drawing/2014/main" id="{A723C61C-693E-4D53-913B-873CA7413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79" y="3749039"/>
            <a:ext cx="2011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1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curbs / pedestrians</a:t>
            </a:r>
          </a:p>
        </p:txBody>
      </p:sp>
      <p:sp>
        <p:nvSpPr>
          <p:cNvPr id="21" name="Rounded Rectangle 20">
            <a:extLst xmlns:a="http://schemas.openxmlformats.org/drawingml/2006/main">
              <a:ext uri="{FF2B5EF4-FFF2-40B4-BE49-F238E27FC236}">
                <a16:creationId xmlns:a16="http://schemas.microsoft.com/office/drawing/2014/main" id="{E0C6E127-15C6-40A0-8D7F-86167C5A5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8880" y="2148840"/>
            <a:ext cx="2011680" cy="8686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FB923C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2" name="TextBox 21">
            <a:extLst xmlns:a="http://schemas.openxmlformats.org/drawingml/2006/main">
              <a:ext uri="{FF2B5EF4-FFF2-40B4-BE49-F238E27FC236}">
                <a16:creationId xmlns:a16="http://schemas.microsoft.com/office/drawing/2014/main" id="{8461F5BF-CF0F-4486-9730-8068451B2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8880" y="2221992"/>
            <a:ext cx="2011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400" b="1">
                <a:solidFill>
                  <a:srgbClr val="FB923C"/>
                </a:solidFill>
                <a:latin typeface="Segoe UI"/>
                <a:ea typeface="Segoe UI"/>
                <a:cs typeface="Segoe UI"/>
              </a:rPr>
              <a:t>ABOVE</a:t>
            </a:r>
          </a:p>
        </p:txBody>
      </p:sp>
      <p:sp>
        <p:nvSpPr>
          <p:cNvPr id="23" name="TextBox 22">
            <a:extLst xmlns:a="http://schemas.openxmlformats.org/drawingml/2006/main">
              <a:ext uri="{FF2B5EF4-FFF2-40B4-BE49-F238E27FC236}">
                <a16:creationId xmlns:a16="http://schemas.microsoft.com/office/drawing/2014/main" id="{45AE304E-67A6-46DD-8723-24A0C343B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8880" y="2560320"/>
            <a:ext cx="2011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1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roof / tree clearance</a:t>
            </a:r>
          </a:p>
        </p:txBody>
      </p:sp>
      <p:sp>
        <p:nvSpPr>
          <p:cNvPr id="24" name="Rounded Rectangle 23">
            <a:extLst xmlns:a="http://schemas.openxmlformats.org/drawingml/2006/main">
              <a:ext uri="{FF2B5EF4-FFF2-40B4-BE49-F238E27FC236}">
                <a16:creationId xmlns:a16="http://schemas.microsoft.com/office/drawing/2014/main" id="{220F83A9-8D03-4C84-BFF0-96AB132B4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79" y="4572000"/>
            <a:ext cx="2011680" cy="8686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FB923C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5" name="TextBox 24">
            <a:extLst xmlns:a="http://schemas.openxmlformats.org/drawingml/2006/main">
              <a:ext uri="{FF2B5EF4-FFF2-40B4-BE49-F238E27FC236}">
                <a16:creationId xmlns:a16="http://schemas.microsoft.com/office/drawing/2014/main" id="{D9F87FA0-ADEF-46E2-81CB-3745CA355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79" y="4645152"/>
            <a:ext cx="2011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400" b="1">
                <a:solidFill>
                  <a:srgbClr val="FB923C"/>
                </a:solidFill>
                <a:latin typeface="Segoe UI"/>
                <a:ea typeface="Segoe UI"/>
                <a:cs typeface="Segoe UI"/>
              </a:rPr>
              <a:t>BELOW</a:t>
            </a:r>
          </a:p>
        </p:txBody>
      </p:sp>
      <p:sp>
        <p:nvSpPr>
          <p:cNvPr id="26" name="TextBox 25">
            <a:extLst xmlns:a="http://schemas.openxmlformats.org/drawingml/2006/main">
              <a:ext uri="{FF2B5EF4-FFF2-40B4-BE49-F238E27FC236}">
                <a16:creationId xmlns:a16="http://schemas.microsoft.com/office/drawing/2014/main" id="{31CF40B0-47CD-42B2-B9F6-F986D75BE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79" y="4983480"/>
            <a:ext cx="2011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1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potholes / debris</a:t>
            </a:r>
          </a:p>
        </p:txBody>
      </p:sp>
      <p:sp>
        <p:nvSpPr>
          <p:cNvPr id="27" name="Rounded Rectangle 26">
            <a:extLst xmlns:a="http://schemas.openxmlformats.org/drawingml/2006/main">
              <a:ext uri="{FF2B5EF4-FFF2-40B4-BE49-F238E27FC236}">
                <a16:creationId xmlns:a16="http://schemas.microsoft.com/office/drawing/2014/main" id="{34BDCC5E-2F0E-4D18-BB7B-7A81A1080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23560"/>
            <a:ext cx="11064240" cy="6400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8" name="TextBox 27">
            <a:extLst xmlns:a="http://schemas.openxmlformats.org/drawingml/2006/main">
              <a:ext uri="{FF2B5EF4-FFF2-40B4-BE49-F238E27FC236}">
                <a16:creationId xmlns:a16="http://schemas.microsoft.com/office/drawing/2014/main" id="{5E744943-4CEF-49C4-A06D-BDA1B902C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669280"/>
            <a:ext cx="1051560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  <a:defRPr sz="1313">
                <a:solidFill>
                  <a:srgbClr val="F5F7FB"/>
                </a:solidFill>
              </a:defRPr>
            </a:pPr>
            <a:r>
              <a:rPr sz="1313" b="1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Following distance: 3 seconds is the quiz floor in good conditions. Add time for rain, darkness, traffic, tires, payload, and company policy.</a:t>
            </a:r>
          </a:p>
        </p:txBody>
      </p:sp>
      <p:sp>
        <p:nvSpPr>
          <p:cNvPr id="29" name="TextBox 28">
            <a:extLst xmlns:a="http://schemas.openxmlformats.org/drawingml/2006/main">
              <a:ext uri="{FF2B5EF4-FFF2-40B4-BE49-F238E27FC236}">
                <a16:creationId xmlns:a16="http://schemas.microsoft.com/office/drawing/2014/main" id="{66389A80-0693-43A6-966E-191575465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37376"/>
            <a:ext cx="1115568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950" b="0">
                <a:solidFill>
                  <a:srgbClr val="475569"/>
                </a:solidFill>
                <a:latin typeface="Segoe UI"/>
                <a:ea typeface="Segoe UI"/>
                <a:cs typeface="Segoe UI"/>
              </a:rPr>
              <a:t>AvatarFleet LLLC teaches space on all six sides: front, behind, left, right, above, below.</a:t>
            </a:r>
          </a:p>
        </p:txBody>
      </p:sp>
    </p:spTree>
    <p:extLst>
      <p:ext uri="{BB962C8B-B14F-4D97-AF65-F5344CB8AC3E}">
        <p14:creationId xmlns:p14="http://schemas.microsoft.com/office/powerpoint/2010/main" val="1718349095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6BFD16A-19D2-466F-8F53-0288AB6BE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0715426-3784-41F2-96DF-6699F438F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6081E7C-33D6-4C4B-AE68-DC6FD5845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2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PILLAR 3 (CONT.)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0F31D75E-CA91-445F-8874-60D242F24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Leave Room — Stopping &amp; Escapes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652CFF68-6817-4967-8C3E-DC4016EE7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1FAF43EC-4900-4999-8286-8C112B039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828800"/>
            <a:ext cx="5486400" cy="40233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6510">
            <a:solidFill>
              <a:srgbClr val="FB923C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09DAACA-0637-4BD5-A71D-9D45D3A6A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057400"/>
            <a:ext cx="5029200" cy="3657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spcAft>
                <a:spcPts val="400"/>
              </a:spcAft>
              <a:buNone/>
            </a:pPr>
            <a:r>
              <a:rPr sz="1700" b="0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When stopped behind another vehicle, leave enough room to see its rear tires touching the pavement. If you can't see the tires, you're too close.</a:t>
            </a:r>
          </a:p>
        </p:txBody>
      </p:sp>
      <p:sp>
        <p:nvSpPr>
          <p:cNvPr id="9" name="Rounded Rectangle 8">
            <a:extLst xmlns:a="http://schemas.openxmlformats.org/drawingml/2006/main">
              <a:ext uri="{FF2B5EF4-FFF2-40B4-BE49-F238E27FC236}">
                <a16:creationId xmlns:a16="http://schemas.microsoft.com/office/drawing/2014/main" id="{279E02D1-802C-48A3-8490-2981943DF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1828800"/>
            <a:ext cx="5394960" cy="40233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EB211C01-4135-43C5-8957-B9C6AC00F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01168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500" b="1">
                <a:solidFill>
                  <a:srgbClr val="FB923C"/>
                </a:solidFill>
                <a:latin typeface="Segoe UI"/>
                <a:ea typeface="Segoe UI"/>
                <a:cs typeface="Segoe UI"/>
              </a:rPr>
              <a:t>WHY IT MATTERS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CD6F31A5-0A4E-4A5D-8673-B9CE57EEE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606040"/>
            <a:ext cx="4937760" cy="3108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</a:pPr>
            <a:r>
              <a:rPr sz="1450" b="0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•  Room to steer around them if they stall.</a:t>
            </a:r>
          </a:p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</a:pPr>
            <a:r>
              <a:rPr sz="1450" b="0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•  Buffer so a rear-end hit doesn't shove you into their bumper.</a:t>
            </a:r>
          </a:p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</a:pPr>
            <a:r>
              <a:rPr sz="1450" b="0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•  Handling tailgaters: never brake-check. Increase YOUR front gap so you never have to brake hard.</a:t>
            </a:r>
          </a:p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</a:pPr>
            <a:r>
              <a:rPr sz="1450" b="0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•  Avoid driving in packs — always keep one open escape side.</a:t>
            </a: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2BA142F1-904C-411B-933B-1378F6851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37376"/>
            <a:ext cx="1115568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950" b="0">
                <a:solidFill>
                  <a:srgbClr val="475569"/>
                </a:solidFill>
                <a:latin typeface="Segoe UI"/>
                <a:ea typeface="Segoe UI"/>
                <a:cs typeface="Segoe UI"/>
              </a:rPr>
              <a:t>A loaded work van often needs more room. Secure cargo before departure and keep one open escape side.</a:t>
            </a:r>
          </a:p>
        </p:txBody>
      </p:sp>
    </p:spTree>
    <p:extLst>
      <p:ext uri="{BB962C8B-B14F-4D97-AF65-F5344CB8AC3E}">
        <p14:creationId xmlns:p14="http://schemas.microsoft.com/office/powerpoint/2010/main" val="1519074204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70FEB093-2566-4892-8173-C49684A8E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85B7AD04-9B45-47EB-AC54-2090B835E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078CF01E-4E25-472E-9598-2201ECE5D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  <a:defRPr sz="1200" b="1">
                <a:solidFill>
                  <a:srgbClr val="F2B902"/>
                </a:solidFill>
              </a:defRPr>
            </a:pPr>
            <a:r>
              <a:rPr sz="1200" b="1">
                <a:solidFill>
                  <a:srgbClr val="F2B902"/>
                </a:solidFill>
                <a:latin typeface="Segoe UI"/>
                <a:ea typeface="Segoe UI"/>
                <a:cs typeface="Segoe UI"/>
              </a:rPr>
              <a:t>PILLAR 4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53D1B715-8742-4A87-B76F-D39C19270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Communicate — Share Intentions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CDE008A7-C4A8-4E91-80CF-2F7EAF122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67EF3258-CF80-4384-8EAF-EA88B17D4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828800"/>
            <a:ext cx="5486400" cy="40233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6510">
            <a:solidFill>
              <a:srgbClr val="F43F5E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4571922-C172-4D14-AD08-14E4527C4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057400"/>
            <a:ext cx="5029200" cy="3657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spcAft>
                <a:spcPts val="400"/>
              </a:spcAft>
              <a:buNone/>
            </a:pPr>
            <a:r>
              <a:rPr sz="1700" b="0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Make the work van predictable. A signal that begins during the turn is a report—not a warning. Communicate before changing speed, direction, or position, and never assume someone has seen you.</a:t>
            </a:r>
          </a:p>
        </p:txBody>
      </p:sp>
      <p:sp>
        <p:nvSpPr>
          <p:cNvPr id="9" name="Rounded Rectangle 8">
            <a:extLst xmlns:a="http://schemas.openxmlformats.org/drawingml/2006/main">
              <a:ext uri="{FF2B5EF4-FFF2-40B4-BE49-F238E27FC236}">
                <a16:creationId xmlns:a16="http://schemas.microsoft.com/office/drawing/2014/main" id="{834FC482-9062-4461-9BD5-A2422431A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1828800"/>
            <a:ext cx="5394960" cy="40233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0D7123F1-69EC-4619-91E8-F0B6DD5D0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01168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500" b="1">
                <a:solidFill>
                  <a:srgbClr val="F43F5E"/>
                </a:solidFill>
                <a:latin typeface="Segoe UI"/>
                <a:ea typeface="Segoe UI"/>
                <a:cs typeface="Segoe UI"/>
              </a:rPr>
              <a:t>COMMUNICATION CHANNELS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5A178A3-A91D-46FC-90FB-A710DFBCA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606040"/>
            <a:ext cx="4937760" cy="3108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Use 3–5 signal flashes before acting; follow law and company policy when they require more.</a:t>
            </a:r>
          </a:p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Tap brakes early when traffic slows.</a:t>
            </a:r>
          </a:p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Use a brief horn alert for attention, not anger.</a:t>
            </a:r>
          </a:p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Confirm eye contact; handle dispatch or route entry only after parking safely.</a:t>
            </a: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7B850D82-DB47-4E23-81CA-A776FCC65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37376"/>
            <a:ext cx="1115568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950" b="0">
                <a:solidFill>
                  <a:srgbClr val="475569"/>
                </a:solidFill>
                <a:latin typeface="Segoe UI"/>
                <a:ea typeface="Segoe UI"/>
                <a:cs typeface="Segoe UI"/>
              </a:rPr>
              <a:t>Guidance: AvatarFleet LLLC communication cues; follow state law and company policy. URLs in notes.</a:t>
            </a:r>
          </a:p>
        </p:txBody>
      </p:sp>
    </p:spTree>
    <p:extLst>
      <p:ext uri="{BB962C8B-B14F-4D97-AF65-F5344CB8AC3E}">
        <p14:creationId xmlns:p14="http://schemas.microsoft.com/office/powerpoint/2010/main" val="797135398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EA2535E-D783-4ABC-838D-D781412F0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3FE51A5-C017-48FF-9236-A8EF88398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4DA2185-934E-479C-824D-567C284DF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2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MODULE 3 — CASE STUDY A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0A5E33D7-B72E-4CF6-B597-BBFFAD6D9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Wet Highway Slowdown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9334B6D0-1369-47F1-9B41-7610BAA31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809F5248-FDB2-42EF-950D-B8DFB250E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828800"/>
            <a:ext cx="5486400" cy="41148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5240">
            <a:solidFill>
              <a:srgbClr val="F43F5E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606EA46-11FA-45F1-B9D3-E93C26D88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011680"/>
            <a:ext cx="502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600" b="1">
                <a:solidFill>
                  <a:srgbClr val="F43F5E"/>
                </a:solidFill>
                <a:latin typeface="Segoe UI"/>
                <a:ea typeface="Segoe UI"/>
                <a:cs typeface="Segoe UI"/>
              </a:rPr>
              <a:t>THE CHALLENGE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0CD2D100-C6DC-437A-A606-846CB2972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606040"/>
            <a:ext cx="5029200" cy="3200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spcAft>
                <a:spcPts val="800"/>
              </a:spcAft>
              <a:buNone/>
              <a:defRPr sz="1500">
                <a:solidFill>
                  <a:srgbClr val="F5F7FB"/>
                </a:solidFill>
              </a:defRPr>
            </a:pPr>
            <a:r>
              <a:rPr sz="1500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Loaded work van at 60 mph in heavy rain.</a:t>
            </a:r>
          </a:p>
          <a:p xmlns:a="http://schemas.openxmlformats.org/drawingml/2006/main">
            <a:pPr algn="l">
              <a:lnSpc>
                <a:spcPct val="115000"/>
              </a:lnSpc>
              <a:spcAft>
                <a:spcPts val="800"/>
              </a:spcAft>
              <a:buNone/>
              <a:defRPr sz="1500">
                <a:solidFill>
                  <a:srgbClr val="F5F7FB"/>
                </a:solidFill>
              </a:defRPr>
            </a:pPr>
            <a:r>
              <a:rPr sz="1500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Truck directly ahead.</a:t>
            </a:r>
          </a:p>
          <a:p xmlns:a="http://schemas.openxmlformats.org/drawingml/2006/main">
            <a:pPr algn="l">
              <a:lnSpc>
                <a:spcPct val="115000"/>
              </a:lnSpc>
              <a:spcAft>
                <a:spcPts val="800"/>
              </a:spcAft>
              <a:buNone/>
              <a:defRPr sz="1500">
                <a:solidFill>
                  <a:srgbClr val="F5F7FB"/>
                </a:solidFill>
              </a:defRPr>
            </a:pPr>
            <a:r>
              <a:rPr sz="1500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Tailgater close behind.</a:t>
            </a:r>
          </a:p>
          <a:p xmlns:a="http://schemas.openxmlformats.org/drawingml/2006/main">
            <a:pPr algn="l">
              <a:lnSpc>
                <a:spcPct val="115000"/>
              </a:lnSpc>
              <a:spcAft>
                <a:spcPts val="800"/>
              </a:spcAft>
              <a:buNone/>
              <a:defRPr sz="1500">
                <a:solidFill>
                  <a:srgbClr val="F5F7FB"/>
                </a:solidFill>
              </a:defRPr>
            </a:pPr>
            <a:r>
              <a:rPr sz="1500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Car in the left blind zone.</a:t>
            </a:r>
          </a:p>
          <a:p xmlns:a="http://schemas.openxmlformats.org/drawingml/2006/main">
            <a:pPr algn="l">
              <a:lnSpc>
                <a:spcPct val="115000"/>
              </a:lnSpc>
              <a:spcAft>
                <a:spcPts val="800"/>
              </a:spcAft>
              <a:buNone/>
              <a:defRPr sz="1500">
                <a:solidFill>
                  <a:srgbClr val="F5F7FB"/>
                </a:solidFill>
              </a:defRPr>
            </a:pPr>
            <a:r>
              <a:rPr sz="1500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Hazard lights a quarter-mile ahead.</a:t>
            </a:r>
          </a:p>
        </p:txBody>
      </p:sp>
      <p:sp>
        <p:nvSpPr>
          <p:cNvPr id="10" name="Rounded Rectangle 9">
            <a:extLst xmlns:a="http://schemas.openxmlformats.org/drawingml/2006/main">
              <a:ext uri="{FF2B5EF4-FFF2-40B4-BE49-F238E27FC236}">
                <a16:creationId xmlns:a16="http://schemas.microsoft.com/office/drawing/2014/main" id="{4BF33091-B6FA-475A-9276-408735C45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1828800"/>
            <a:ext cx="5394960" cy="41148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5240">
            <a:solidFill>
              <a:srgbClr val="34D399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36C82BC-51D2-44BE-9D38-768D83139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01168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600" b="1">
                <a:solidFill>
                  <a:srgbClr val="34D399"/>
                </a:solidFill>
                <a:latin typeface="Segoe UI"/>
                <a:ea typeface="Segoe UI"/>
                <a:cs typeface="Segoe UI"/>
              </a:rPr>
              <a:t>LLLC RESOLUTION</a:t>
            </a: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D4C5FF9B-C0D1-4885-8D88-9CCA6B797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606040"/>
            <a:ext cx="4937760" cy="3200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spcAft>
                <a:spcPts val="8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Look Ahead: identify the hazard lights and slowing traffic early.</a:t>
            </a:r>
          </a:p>
          <a:p xmlns:a="http://schemas.openxmlformats.org/drawingml/2006/main">
            <a:pPr algn="l">
              <a:lnSpc>
                <a:spcPct val="115000"/>
              </a:lnSpc>
              <a:spcAft>
                <a:spcPts val="8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Look Around: keep the tailgater and blind-zone vehicle in the picture.</a:t>
            </a:r>
          </a:p>
          <a:p xmlns:a="http://schemas.openxmlformats.org/drawingml/2006/main">
            <a:pPr algn="l">
              <a:lnSpc>
                <a:spcPct val="115000"/>
              </a:lnSpc>
              <a:spcAft>
                <a:spcPts val="8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Leave Room: ease off early, build a larger gap, and avoid an abrupt lane change.</a:t>
            </a:r>
          </a:p>
          <a:p xmlns:a="http://schemas.openxmlformats.org/drawingml/2006/main">
            <a:pPr algn="l">
              <a:lnSpc>
                <a:spcPct val="115000"/>
              </a:lnSpc>
              <a:spcAft>
                <a:spcPts val="8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Communicate: show brake lights early; use hazards when appropriate.</a:t>
            </a:r>
          </a:p>
        </p:txBody>
      </p:sp>
    </p:spTree>
    <p:extLst>
      <p:ext uri="{BB962C8B-B14F-4D97-AF65-F5344CB8AC3E}">
        <p14:creationId xmlns:p14="http://schemas.microsoft.com/office/powerpoint/2010/main" val="92512993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A518FDA-5945-4761-9C3B-DA668CFCC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8B551293-5306-4503-8A7C-D3BEC7C1B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A3A854C-C0DB-43DE-BB70-344401349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  <a:defRPr sz="1200" b="1">
                <a:solidFill>
                  <a:srgbClr val="F2B902"/>
                </a:solidFill>
              </a:defRPr>
            </a:pPr>
            <a:r>
              <a:rPr sz="1200" b="1">
                <a:solidFill>
                  <a:srgbClr val="F2B902"/>
                </a:solidFill>
                <a:latin typeface="Segoe UI"/>
                <a:ea typeface="Segoe UI"/>
                <a:cs typeface="Segoe UI"/>
              </a:rPr>
              <a:t>MODULE 3 — CASE STUDY B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3E29A12A-68D0-44AE-A3A4-D3F7AB94D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  <a:defRPr sz="3150" b="1">
                <a:solidFill>
                  <a:srgbClr val="F5F7FB"/>
                </a:solidFill>
              </a:defRPr>
            </a:pPr>
            <a:r>
              <a:rPr sz="3150" b="1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Blocked Job-Site Exit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71A3DBC0-6EB5-4B23-B138-0A9188DAE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Challenge card">
            <a:extLst xmlns:a="http://schemas.openxmlformats.org/drawingml/2006/main">
              <a:ext uri="{FF2B5EF4-FFF2-40B4-BE49-F238E27FC236}">
                <a16:creationId xmlns:a16="http://schemas.microsoft.com/office/drawing/2014/main" id="{8259FB27-4C28-4231-9401-228E67998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828800"/>
            <a:ext cx="5486400" cy="4114800"/>
          </a:xfrm>
          <a:prstGeom xmlns:a="http://schemas.openxmlformats.org/drawingml/2006/main" prst="roundRect">
            <a:avLst>
              <a:gd name="adj" fmla="val 1852"/>
            </a:avLst>
          </a:prstGeom>
          <a:solidFill xmlns:a="http://schemas.openxmlformats.org/drawingml/2006/main">
            <a:srgbClr val="1E293B"/>
          </a:solidFill>
          <a:ln xmlns:a="http://schemas.openxmlformats.org/drawingml/2006/main" w="15240">
            <a:solidFill>
              <a:srgbClr val="F43F5E"/>
            </a:solidFill>
            <a:prstDash val="solid"/>
          </a:ln>
        </p:spPr>
      </p:sp>
      <p:sp>
        <p:nvSpPr>
          <p:cNvPr id="8" name="Challenge heading">
            <a:extLst xmlns:a="http://schemas.openxmlformats.org/drawingml/2006/main">
              <a:ext uri="{FF2B5EF4-FFF2-40B4-BE49-F238E27FC236}">
                <a16:creationId xmlns:a16="http://schemas.microsoft.com/office/drawing/2014/main" id="{BCE6851A-04F2-48FA-9B5E-CEC6323CA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011680"/>
            <a:ext cx="502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98" b="1">
                <a:solidFill>
                  <a:srgbClr val="F43F5E"/>
                </a:solidFill>
              </a:defRPr>
            </a:pPr>
            <a:r>
              <a:t>THE CHALLENGE</a:t>
            </a:r>
          </a:p>
        </p:txBody>
      </p:sp>
      <p:sp>
        <p:nvSpPr>
          <p:cNvPr id="9" name="Challenge body">
            <a:extLst xmlns:a="http://schemas.openxmlformats.org/drawingml/2006/main">
              <a:ext uri="{FF2B5EF4-FFF2-40B4-BE49-F238E27FC236}">
                <a16:creationId xmlns:a16="http://schemas.microsoft.com/office/drawing/2014/main" id="{8ADAF4AF-0F8C-4D01-9686-92B88686D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606040"/>
            <a:ext cx="5029200" cy="3200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5F7FB"/>
                </a:solidFill>
              </a:defRPr>
            </a:pPr>
            <a:r>
              <a:t>•  Work van leaving through a narrow driveway.</a:t>
            </a:r>
          </a:p>
          <a:p xmlns:a="http://schemas.openxmlformats.org/drawingml/2006/main">
            <a:pPr algn="l">
              <a:defRPr sz="1500">
                <a:solidFill>
                  <a:srgbClr val="F5F7FB"/>
                </a:solidFill>
              </a:defRPr>
            </a:pPr>
            <a:r>
              <a:t>•  Parked box truck blocks the right-side view.</a:t>
            </a:r>
          </a:p>
          <a:p xmlns:a="http://schemas.openxmlformats.org/drawingml/2006/main">
            <a:pPr algn="l">
              <a:defRPr sz="1500">
                <a:solidFill>
                  <a:srgbClr val="F5F7FB"/>
                </a:solidFill>
              </a:defRPr>
            </a:pPr>
            <a:r>
              <a:t>•  Pedestrians use the sidewalk.</a:t>
            </a:r>
          </a:p>
          <a:p xmlns:a="http://schemas.openxmlformats.org/drawingml/2006/main">
            <a:pPr algn="l">
              <a:defRPr sz="1500">
                <a:solidFill>
                  <a:srgbClr val="F5F7FB"/>
                </a:solidFill>
              </a:defRPr>
            </a:pPr>
            <a:r>
              <a:t>•  Cargo tools were loaded quickly.</a:t>
            </a:r>
          </a:p>
        </p:txBody>
      </p:sp>
      <p:sp>
        <p:nvSpPr>
          <p:cNvPr id="10" name="Resolution card">
            <a:extLst xmlns:a="http://schemas.openxmlformats.org/drawingml/2006/main">
              <a:ext uri="{FF2B5EF4-FFF2-40B4-BE49-F238E27FC236}">
                <a16:creationId xmlns:a16="http://schemas.microsoft.com/office/drawing/2014/main" id="{6026A293-E493-4537-878E-10B000C0E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1828800"/>
            <a:ext cx="5394960" cy="4114800"/>
          </a:xfrm>
          <a:prstGeom xmlns:a="http://schemas.openxmlformats.org/drawingml/2006/main" prst="roundRect">
            <a:avLst>
              <a:gd name="adj" fmla="val 1852"/>
            </a:avLst>
          </a:prstGeom>
          <a:solidFill xmlns:a="http://schemas.openxmlformats.org/drawingml/2006/main">
            <a:srgbClr val="1E293B"/>
          </a:solidFill>
          <a:ln xmlns:a="http://schemas.openxmlformats.org/drawingml/2006/main" w="15240">
            <a:solidFill>
              <a:srgbClr val="34D399"/>
            </a:solidFill>
            <a:prstDash val="solid"/>
          </a:ln>
        </p:spPr>
      </p:sp>
      <p:sp>
        <p:nvSpPr>
          <p:cNvPr id="11" name="Resolution heading">
            <a:extLst xmlns:a="http://schemas.openxmlformats.org/drawingml/2006/main">
              <a:ext uri="{FF2B5EF4-FFF2-40B4-BE49-F238E27FC236}">
                <a16:creationId xmlns:a16="http://schemas.microsoft.com/office/drawing/2014/main" id="{E6CCF6EA-82CB-4716-8C24-2DA08747B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01168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98" b="1">
                <a:solidFill>
                  <a:srgbClr val="34D399"/>
                </a:solidFill>
              </a:defRPr>
            </a:pPr>
            <a:r>
              <a:t>LLLC RESOLUTION</a:t>
            </a:r>
          </a:p>
        </p:txBody>
      </p:sp>
      <p:sp>
        <p:nvSpPr>
          <p:cNvPr id="12" name="Resolution body">
            <a:extLst xmlns:a="http://schemas.openxmlformats.org/drawingml/2006/main">
              <a:ext uri="{FF2B5EF4-FFF2-40B4-BE49-F238E27FC236}">
                <a16:creationId xmlns:a16="http://schemas.microsoft.com/office/drawing/2014/main" id="{CE2E988F-8B57-4147-BDD4-7B5982186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606040"/>
            <a:ext cx="4937760" cy="3200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F5F7FB"/>
                </a:solidFill>
              </a:defRPr>
            </a:pPr>
            <a:r>
              <a:t>•  Look Ahead: recognize the blocked sight line before the sidewalk.</a:t>
            </a:r>
          </a:p>
          <a:p xmlns:a="http://schemas.openxmlformats.org/drawingml/2006/main">
            <a:pPr algn="l">
              <a:defRPr sz="1313">
                <a:solidFill>
                  <a:srgbClr val="F5F7FB"/>
                </a:solidFill>
              </a:defRPr>
            </a:pPr>
            <a:r>
              <a:t>•  Look Around: stop, scan Left–Right–Left, check mirrors, and verify the cargo noise.</a:t>
            </a:r>
          </a:p>
          <a:p xmlns:a="http://schemas.openxmlformats.org/drawingml/2006/main">
            <a:pPr algn="l">
              <a:defRPr sz="1313">
                <a:solidFill>
                  <a:srgbClr val="F5F7FB"/>
                </a:solidFill>
              </a:defRPr>
            </a:pPr>
            <a:r>
              <a:t>•  Leave Room: creep only far enough to gain sight; protect roof and side clearance.</a:t>
            </a:r>
          </a:p>
          <a:p xmlns:a="http://schemas.openxmlformats.org/drawingml/2006/main">
            <a:pPr algn="l">
              <a:defRPr sz="1313">
                <a:solidFill>
                  <a:srgbClr val="F5F7FB"/>
                </a:solidFill>
              </a:defRPr>
            </a:pPr>
            <a:r>
              <a:t>•  Communicate: signal, use a brief horn if needed, and confirm eye contact before crossing.</a:t>
            </a:r>
          </a:p>
        </p:txBody>
      </p:sp>
    </p:spTree>
    <p:extLst>
      <p:ext uri="{BB962C8B-B14F-4D97-AF65-F5344CB8AC3E}">
        <p14:creationId xmlns:p14="http://schemas.microsoft.com/office/powerpoint/2010/main" val="796404490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CA81A9E6-7F63-4679-A5FF-B982EE614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052E474-0147-40CB-9E5F-E8BBFB8C3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15B77C9-CFD5-4482-971E-9E91F0EDD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2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COMMITMENT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9E1AB644-DA2A-47E5-991F-D67C9FBB6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The Safe-Driver Pledge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B4F53A3A-B48F-4781-9718-DD27A4FAF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95490BFE-EA37-45FF-B0E8-39343426F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3040" y="1920240"/>
            <a:ext cx="9235440" cy="3749039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9050">
            <a:solidFill>
              <a:srgbClr val="EAB308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8404DACD-BF2D-4760-B823-8BA45C71D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2194560"/>
            <a:ext cx="850392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  <a:defRPr sz="1800" b="1">
                <a:solidFill>
                  <a:srgbClr val="F2B902"/>
                </a:solidFill>
              </a:defRPr>
            </a:pPr>
            <a:r>
              <a:rPr sz="1800" b="1">
                <a:solidFill>
                  <a:srgbClr val="F2B902"/>
                </a:solidFill>
                <a:latin typeface="Segoe UI"/>
                <a:ea typeface="Segoe UI"/>
                <a:cs typeface="Segoe UI"/>
              </a:rPr>
              <a:t>“I will reduce the small risky habits behind the wheel. I will look ahead, look around, leave room, and communicate.”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B8564759-FC91-43F5-A585-1CB01A754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3017520"/>
            <a:ext cx="8503920" cy="2377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spcAft>
                <a:spcPts val="14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1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I will scan about 15 seconds ahead and keep my eyes moving.</a:t>
            </a:r>
          </a:p>
          <a:p xmlns:a="http://schemas.openxmlformats.org/drawingml/2006/main">
            <a:pPr algn="l">
              <a:lnSpc>
                <a:spcPct val="130000"/>
              </a:lnSpc>
              <a:spcAft>
                <a:spcPts val="14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1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I will protect space on all six sides of my work van.</a:t>
            </a:r>
          </a:p>
          <a:p xmlns:a="http://schemas.openxmlformats.org/drawingml/2006/main">
            <a:pPr algn="l">
              <a:lnSpc>
                <a:spcPct val="130000"/>
              </a:lnSpc>
              <a:spcAft>
                <a:spcPts val="14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1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I will stop and verify before a blind backing move.</a:t>
            </a:r>
          </a:p>
          <a:p xmlns:a="http://schemas.openxmlformats.org/drawingml/2006/main">
            <a:pPr algn="l">
              <a:lnSpc>
                <a:spcPct val="130000"/>
              </a:lnSpc>
              <a:spcAft>
                <a:spcPts val="14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1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I will signal early and handle dispatch only when parked.</a:t>
            </a:r>
          </a:p>
          <a:p xmlns:a="http://schemas.openxmlformats.org/drawingml/2006/main">
            <a:pPr algn="l">
              <a:lnSpc>
                <a:spcPct val="130000"/>
              </a:lnSpc>
              <a:spcAft>
                <a:spcPts val="14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1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I will speak up about unsafe vehicles, schedules, loads, or job-site conditions.</a:t>
            </a: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98F9689-5B72-4A74-9878-75ADACBC9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5257800"/>
            <a:ext cx="850392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5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Read the pledge together, then commit to the safer replacement habit.</a:t>
            </a:r>
          </a:p>
        </p:txBody>
      </p:sp>
    </p:spTree>
    <p:extLst>
      <p:ext uri="{BB962C8B-B14F-4D97-AF65-F5344CB8AC3E}">
        <p14:creationId xmlns:p14="http://schemas.microsoft.com/office/powerpoint/2010/main" val="1726095767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1C85DFCA-84A2-40E0-BE53-0C878A6DF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5D58013-7642-4FA9-9D3D-A344165C4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77A3A7C-9354-423C-93A1-E27BD926D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2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APPENDIX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7A95CDA4-9C1D-49BB-9B04-C1C55B1B3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Sources &amp; Data Currency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76444D0A-E2A0-4EAA-A05F-30B1C321F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F71B7DBD-E071-422A-9C67-9BC0ADB6A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828800"/>
            <a:ext cx="5486400" cy="38404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1DDE21DB-ADB5-42D8-A31D-9515E9E54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01168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5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CRASH DATA — FINALIZED NHTSA 2024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E00AFABC-FB02-492D-8BA6-5C557A1D5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606040"/>
            <a:ext cx="4937760" cy="2926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spcAft>
                <a:spcPts val="900"/>
              </a:spcAft>
              <a:buNone/>
              <a:defRPr sz="1463">
                <a:solidFill>
                  <a:srgbClr val="F5F7FB"/>
                </a:solidFill>
              </a:defRPr>
            </a:pPr>
            <a:r>
              <a:rPr sz="1463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39,254 people died in U.S. traffic crashes.</a:t>
            </a:r>
          </a:p>
          <a:p xmlns:a="http://schemas.openxmlformats.org/drawingml/2006/main">
            <a:pPr algn="l">
              <a:lnSpc>
                <a:spcPct val="115000"/>
              </a:lnSpc>
              <a:spcAft>
                <a:spcPts val="900"/>
              </a:spcAft>
              <a:buNone/>
              <a:defRPr sz="1463">
                <a:solidFill>
                  <a:srgbClr val="F5F7FB"/>
                </a:solidFill>
              </a:defRPr>
            </a:pPr>
            <a:r>
              <a:rPr sz="1463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Speeding: 11,288 deaths; 29% of fatalities.</a:t>
            </a:r>
          </a:p>
          <a:p xmlns:a="http://schemas.openxmlformats.org/drawingml/2006/main">
            <a:pPr algn="l">
              <a:lnSpc>
                <a:spcPct val="115000"/>
              </a:lnSpc>
              <a:spcAft>
                <a:spcPts val="900"/>
              </a:spcAft>
              <a:buNone/>
              <a:defRPr sz="1463">
                <a:solidFill>
                  <a:srgbClr val="F5F7FB"/>
                </a:solidFill>
              </a:defRPr>
            </a:pPr>
            <a:r>
              <a:rPr sz="1463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Distraction: 3,208 deaths; involved in 8% of fatal crashes.</a:t>
            </a:r>
          </a:p>
          <a:p xmlns:a="http://schemas.openxmlformats.org/drawingml/2006/main">
            <a:pPr algn="l">
              <a:lnSpc>
                <a:spcPct val="115000"/>
              </a:lnSpc>
              <a:spcAft>
                <a:spcPts val="900"/>
              </a:spcAft>
              <a:buNone/>
              <a:defRPr sz="1463">
                <a:solidFill>
                  <a:srgbClr val="F5F7FB"/>
                </a:solidFill>
              </a:defRPr>
            </a:pPr>
            <a:r>
              <a:rPr sz="1463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Refresh finalized NHTSA figures annually.</a:t>
            </a:r>
          </a:p>
        </p:txBody>
      </p:sp>
      <p:sp>
        <p:nvSpPr>
          <p:cNvPr id="10" name="Rounded Rectangle 9">
            <a:extLst xmlns:a="http://schemas.openxmlformats.org/drawingml/2006/main">
              <a:ext uri="{FF2B5EF4-FFF2-40B4-BE49-F238E27FC236}">
                <a16:creationId xmlns:a16="http://schemas.microsoft.com/office/drawing/2014/main" id="{55B1F2AD-34EA-4B81-9F9F-3BA4D6978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0" y="1828800"/>
            <a:ext cx="5486400" cy="38404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6A1BAEE-4F6D-40DB-8708-FB4BBE9C0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01168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5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GUIDANCE &amp; GUARDRAILS</a:t>
            </a: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69FEF10C-65F9-4BB9-8D74-848E1D120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606040"/>
            <a:ext cx="4937760" cy="2926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spcAft>
                <a:spcPts val="9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The 300:29:1 triangle is illustrative—not a driving formula.</a:t>
            </a:r>
          </a:p>
          <a:p xmlns:a="http://schemas.openxmlformats.org/drawingml/2006/main">
            <a:pPr algn="l">
              <a:lnSpc>
                <a:spcPct val="115000"/>
              </a:lnSpc>
              <a:spcAft>
                <a:spcPts val="9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LLLC is taught by AvatarFleet: Look Ahead, Look Around, Leave Room, Communicate.</a:t>
            </a:r>
          </a:p>
          <a:p xmlns:a="http://schemas.openxmlformats.org/drawingml/2006/main">
            <a:pPr algn="l">
              <a:lnSpc>
                <a:spcPct val="115000"/>
              </a:lnSpc>
              <a:spcAft>
                <a:spcPts val="9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Safety responsibility is shared across drivers and the work system.</a:t>
            </a:r>
          </a:p>
          <a:p xmlns:a="http://schemas.openxmlformats.org/drawingml/2006/main">
            <a:pPr algn="l">
              <a:lnSpc>
                <a:spcPct val="115000"/>
              </a:lnSpc>
              <a:spcAft>
                <a:spcPts val="9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Follow fleet policy, state law, and manufacturer limits when stricter.</a:t>
            </a: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53D3CA82-1CE1-45CA-BBEE-DE3868D84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897880"/>
            <a:ext cx="1106424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200" b="0">
                <a:solidFill>
                  <a:srgbClr val="475569"/>
                </a:solidFill>
                <a:latin typeface="Segoe UI"/>
                <a:ea typeface="Segoe UI"/>
                <a:cs typeface="Segoe UI"/>
              </a:rPr>
              <a:t>Sources: NHTSA 2024; CDC/NIOSH; U.S. DOT; AvatarFleet. Full URLs are in speaker notes.</a:t>
            </a:r>
          </a:p>
        </p:txBody>
      </p:sp>
    </p:spTree>
    <p:extLst>
      <p:ext uri="{BB962C8B-B14F-4D97-AF65-F5344CB8AC3E}">
        <p14:creationId xmlns:p14="http://schemas.microsoft.com/office/powerpoint/2010/main" val="1219432863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C7F90CE-5979-414D-8746-41DD95B44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B9188AD-CCFA-4B2D-8769-633D85EF2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834BB16-C98C-4B73-AD5B-68571F4A0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2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ORIENTATION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097E7BF0-7CD6-4EE1-80E7-A6B2E1288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Today's Agenda — 90 Minutes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5B30CBCD-3160-4F30-B3A9-27CDF9FF1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A372CBAA-0A36-4B6B-973C-51975B464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828800"/>
            <a:ext cx="11064240" cy="786384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597977E2-0D3C-4594-A34F-26C56942F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828800"/>
            <a:ext cx="109728" cy="7863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7C5C980E-B2E3-4B18-A1AB-060F000AF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828800"/>
            <a:ext cx="1554480" cy="7863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425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00:00–00:08</a:t>
            </a: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80D464F5-DE7B-4531-9CD4-0697F0C7F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0320" y="1920240"/>
            <a:ext cx="877824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8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Welcome + Closest Call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D0DA77D-0417-44C2-9EEA-79CAC7951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0320" y="2249424"/>
            <a:ext cx="877824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Set expectations and collect work-van risks</a:t>
            </a:r>
          </a:p>
        </p:txBody>
      </p:sp>
      <p:sp>
        <p:nvSpPr>
          <p:cNvPr id="12" name="Rounded Rectangle 11">
            <a:extLst xmlns:a="http://schemas.openxmlformats.org/drawingml/2006/main">
              <a:ext uri="{FF2B5EF4-FFF2-40B4-BE49-F238E27FC236}">
                <a16:creationId xmlns:a16="http://schemas.microsoft.com/office/drawing/2014/main" id="{7A2AD18C-E72E-4896-BBAC-074E922F4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2724912"/>
            <a:ext cx="11064240" cy="786384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5443DC6E-C8F8-40DA-B262-2977A0E6E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2724912"/>
            <a:ext cx="109728" cy="7863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923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DD194C05-CDF1-4DC6-9286-2A33EC8CD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724912"/>
            <a:ext cx="1554480" cy="7863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425" b="1">
                <a:solidFill>
                  <a:srgbClr val="FB923C"/>
                </a:solidFill>
                <a:latin typeface="Segoe UI"/>
                <a:ea typeface="Segoe UI"/>
                <a:cs typeface="Segoe UI"/>
              </a:rPr>
              <a:t>00:08–00:23</a:t>
            </a: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46291004-10F1-4A6E-895D-A48F29FA7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0320" y="2816352"/>
            <a:ext cx="877824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8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Risk + 300:29:1</a:t>
            </a:r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C7C30F43-329A-4ACD-AB97-7CFA0B18D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0320" y="3145536"/>
            <a:ext cx="877824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Current road data; use the ratio as a model</a:t>
            </a:r>
          </a:p>
        </p:txBody>
      </p:sp>
      <p:sp>
        <p:nvSpPr>
          <p:cNvPr id="17" name="Rounded Rectangle 16">
            <a:extLst xmlns:a="http://schemas.openxmlformats.org/drawingml/2006/main">
              <a:ext uri="{FF2B5EF4-FFF2-40B4-BE49-F238E27FC236}">
                <a16:creationId xmlns:a16="http://schemas.microsoft.com/office/drawing/2014/main" id="{E5BC9360-263E-493B-A8C1-BF1D3A22F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621024"/>
            <a:ext cx="11064240" cy="786384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A5711C50-8EC9-46C3-8AFD-DDEFCB9A2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621024"/>
            <a:ext cx="109728" cy="7863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8BDF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DAE1E433-58BE-4356-A65D-D8283E016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621024"/>
            <a:ext cx="1554480" cy="7863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425" b="1">
                <a:solidFill>
                  <a:srgbClr val="38BDF8"/>
                </a:solidFill>
                <a:latin typeface="Segoe UI"/>
                <a:ea typeface="Segoe UI"/>
                <a:cs typeface="Segoe UI"/>
              </a:rPr>
              <a:t>00:23–00:58</a:t>
            </a:r>
          </a:p>
        </p:txBody>
      </p:sp>
      <p:sp>
        <p:nvSpPr>
          <p:cNvPr id="20" name="TextBox 19">
            <a:extLst xmlns:a="http://schemas.openxmlformats.org/drawingml/2006/main">
              <a:ext uri="{FF2B5EF4-FFF2-40B4-BE49-F238E27FC236}">
                <a16:creationId xmlns:a16="http://schemas.microsoft.com/office/drawing/2014/main" id="{CCBA51C4-13C5-4F11-90CD-3ECE2E249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0320" y="3712464"/>
            <a:ext cx="877824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8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LLLC Instruction</a:t>
            </a:r>
          </a:p>
        </p:txBody>
      </p:sp>
      <p:sp>
        <p:nvSpPr>
          <p:cNvPr id="21" name="TextBox 20">
            <a:extLst xmlns:a="http://schemas.openxmlformats.org/drawingml/2006/main">
              <a:ext uri="{FF2B5EF4-FFF2-40B4-BE49-F238E27FC236}">
                <a16:creationId xmlns:a16="http://schemas.microsoft.com/office/drawing/2014/main" id="{53097086-6456-401D-8CA1-D63E8FEE3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0320" y="4041648"/>
            <a:ext cx="877824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Look Ahead · Look Around · Leave Room · Communicate</a:t>
            </a:r>
          </a:p>
        </p:txBody>
      </p:sp>
      <p:sp>
        <p:nvSpPr>
          <p:cNvPr id="22" name="Rounded Rectangle 21">
            <a:extLst xmlns:a="http://schemas.openxmlformats.org/drawingml/2006/main">
              <a:ext uri="{FF2B5EF4-FFF2-40B4-BE49-F238E27FC236}">
                <a16:creationId xmlns:a16="http://schemas.microsoft.com/office/drawing/2014/main" id="{E2BDD371-EA49-4816-AF21-3D1E395F7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517136"/>
            <a:ext cx="11064240" cy="786384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3" name="Rectangle 22">
            <a:extLst xmlns:a="http://schemas.openxmlformats.org/drawingml/2006/main">
              <a:ext uri="{FF2B5EF4-FFF2-40B4-BE49-F238E27FC236}">
                <a16:creationId xmlns:a16="http://schemas.microsoft.com/office/drawing/2014/main" id="{FA07B878-6C74-47C4-97F6-6272C8F64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517136"/>
            <a:ext cx="109728" cy="7863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39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4" name="TextBox 23">
            <a:extLst xmlns:a="http://schemas.openxmlformats.org/drawingml/2006/main">
              <a:ext uri="{FF2B5EF4-FFF2-40B4-BE49-F238E27FC236}">
                <a16:creationId xmlns:a16="http://schemas.microsoft.com/office/drawing/2014/main" id="{31B84933-50DD-4CF1-A53C-ECD2560C6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517136"/>
            <a:ext cx="1554480" cy="7863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425" b="1">
                <a:solidFill>
                  <a:srgbClr val="34D399"/>
                </a:solidFill>
                <a:latin typeface="Segoe UI"/>
                <a:ea typeface="Segoe UI"/>
                <a:cs typeface="Segoe UI"/>
              </a:rPr>
              <a:t>00:58–01:12</a:t>
            </a:r>
          </a:p>
        </p:txBody>
      </p:sp>
      <p:sp>
        <p:nvSpPr>
          <p:cNvPr id="25" name="TextBox 24">
            <a:extLst xmlns:a="http://schemas.openxmlformats.org/drawingml/2006/main">
              <a:ext uri="{FF2B5EF4-FFF2-40B4-BE49-F238E27FC236}">
                <a16:creationId xmlns:a16="http://schemas.microsoft.com/office/drawing/2014/main" id="{6DA33607-4CDC-474A-B3FA-3FFDA9C4F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0320" y="4608576"/>
            <a:ext cx="877824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8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Work-Van Scenarios</a:t>
            </a:r>
          </a:p>
        </p:txBody>
      </p:sp>
      <p:sp>
        <p:nvSpPr>
          <p:cNvPr id="26" name="TextBox 25">
            <a:extLst xmlns:a="http://schemas.openxmlformats.org/drawingml/2006/main">
              <a:ext uri="{FF2B5EF4-FFF2-40B4-BE49-F238E27FC236}">
                <a16:creationId xmlns:a16="http://schemas.microsoft.com/office/drawing/2014/main" id="{1C97FE96-FE5E-493E-9F20-DC5BBFE2A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0320" y="4937760"/>
            <a:ext cx="877824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Apply all four habits under pressure</a:t>
            </a:r>
          </a:p>
        </p:txBody>
      </p:sp>
      <p:sp>
        <p:nvSpPr>
          <p:cNvPr id="27" name="Rounded Rectangle 26">
            <a:extLst xmlns:a="http://schemas.openxmlformats.org/drawingml/2006/main">
              <a:ext uri="{FF2B5EF4-FFF2-40B4-BE49-F238E27FC236}">
                <a16:creationId xmlns:a16="http://schemas.microsoft.com/office/drawing/2014/main" id="{EB82F43C-C9EB-45EF-BF86-03033B0AB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413248"/>
            <a:ext cx="11064240" cy="786384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8" name="Rectangle 27">
            <a:extLst xmlns:a="http://schemas.openxmlformats.org/drawingml/2006/main">
              <a:ext uri="{FF2B5EF4-FFF2-40B4-BE49-F238E27FC236}">
                <a16:creationId xmlns:a16="http://schemas.microsoft.com/office/drawing/2014/main" id="{28B49C0A-0B79-44E0-B207-0CA17DD51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413248"/>
            <a:ext cx="109728" cy="7863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3F5E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9" name="TextBox 28">
            <a:extLst xmlns:a="http://schemas.openxmlformats.org/drawingml/2006/main">
              <a:ext uri="{FF2B5EF4-FFF2-40B4-BE49-F238E27FC236}">
                <a16:creationId xmlns:a16="http://schemas.microsoft.com/office/drawing/2014/main" id="{F6022274-B79E-42FB-A6FF-87AC591F2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413248"/>
            <a:ext cx="1554480" cy="7863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425" b="1">
                <a:solidFill>
                  <a:srgbClr val="F43F5E"/>
                </a:solidFill>
                <a:latin typeface="Segoe UI"/>
                <a:ea typeface="Segoe UI"/>
                <a:cs typeface="Segoe UI"/>
              </a:rPr>
              <a:t>01:12–01:30</a:t>
            </a:r>
          </a:p>
        </p:txBody>
      </p:sp>
      <p:sp>
        <p:nvSpPr>
          <p:cNvPr id="30" name="TextBox 29">
            <a:extLst xmlns:a="http://schemas.openxmlformats.org/drawingml/2006/main">
              <a:ext uri="{FF2B5EF4-FFF2-40B4-BE49-F238E27FC236}">
                <a16:creationId xmlns:a16="http://schemas.microsoft.com/office/drawing/2014/main" id="{E5A1365E-2FA0-4880-8B12-57EEDA157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0320" y="5504688"/>
            <a:ext cx="877824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8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Printed Quiz + Review + Pledge</a:t>
            </a:r>
          </a:p>
        </p:txBody>
      </p:sp>
      <p:sp>
        <p:nvSpPr>
          <p:cNvPr id="31" name="TextBox 30">
            <a:extLst xmlns:a="http://schemas.openxmlformats.org/drawingml/2006/main">
              <a:ext uri="{FF2B5EF4-FFF2-40B4-BE49-F238E27FC236}">
                <a16:creationId xmlns:a16="http://schemas.microsoft.com/office/drawing/2014/main" id="{F3162AE7-BB3E-4A0B-8073-1D0DAF5F2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0320" y="5833872"/>
            <a:ext cx="877824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20 questions to 01:25 · review + pledge to 01:30</a:t>
            </a:r>
          </a:p>
        </p:txBody>
      </p:sp>
    </p:spTree>
    <p:extLst>
      <p:ext uri="{BB962C8B-B14F-4D97-AF65-F5344CB8AC3E}">
        <p14:creationId xmlns:p14="http://schemas.microsoft.com/office/powerpoint/2010/main" val="1584301717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591C814-76DB-486A-8149-25369E427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CBE053F-7AD9-4ED7-9E92-67C44B6CA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B7E64A3-3B7F-4091-A94B-A994AD62B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2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WHY WE DRIVE DEFENSIVELY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56200241-6FCC-456C-BE76-EC6FDBDF0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The Reality of the Road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6BCD7221-6CAC-4FA6-AF55-57340BEDD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6F5F0189-1E5F-4983-AAB2-D6FD4DB8A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828800"/>
            <a:ext cx="3566160" cy="17830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98D392B4-C702-493E-BE28-12F69BC17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993392"/>
            <a:ext cx="3566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4400" b="1">
                <a:solidFill>
                  <a:srgbClr val="F43F5E"/>
                </a:solidFill>
                <a:latin typeface="Segoe UI"/>
                <a:ea typeface="Segoe UI"/>
                <a:cs typeface="Segoe UI"/>
              </a:rPr>
              <a:t>39,254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381E15EA-1AE4-4C04-8439-A91C4DF51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880360"/>
            <a:ext cx="320040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people died in U.S. traffic crashes in 2024</a:t>
            </a:r>
          </a:p>
        </p:txBody>
      </p:sp>
      <p:sp>
        <p:nvSpPr>
          <p:cNvPr id="10" name="Rounded Rectangle 9">
            <a:extLst xmlns:a="http://schemas.openxmlformats.org/drawingml/2006/main">
              <a:ext uri="{FF2B5EF4-FFF2-40B4-BE49-F238E27FC236}">
                <a16:creationId xmlns:a16="http://schemas.microsoft.com/office/drawing/2014/main" id="{4846FB4D-81B4-44E6-B5D2-B7CB30BF3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1960" y="1828800"/>
            <a:ext cx="3566160" cy="17830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0A509D3-75C2-4CED-A17B-C9497AAC6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1960" y="1993392"/>
            <a:ext cx="3566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4400" b="1">
                <a:solidFill>
                  <a:srgbClr val="FB923C"/>
                </a:solidFill>
                <a:latin typeface="Segoe UI"/>
                <a:ea typeface="Segoe UI"/>
                <a:cs typeface="Segoe UI"/>
              </a:rPr>
              <a:t>29%</a:t>
            </a: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ECD8C160-BAD7-4036-8C74-A661B3B4D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4840" y="2880360"/>
            <a:ext cx="320040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of fatalities were speeding-related (11,288 deaths)</a:t>
            </a:r>
          </a:p>
        </p:txBody>
      </p:sp>
      <p:sp>
        <p:nvSpPr>
          <p:cNvPr id="13" name="Rounded Rectangle 12">
            <a:extLst xmlns:a="http://schemas.openxmlformats.org/drawingml/2006/main">
              <a:ext uri="{FF2B5EF4-FFF2-40B4-BE49-F238E27FC236}">
                <a16:creationId xmlns:a16="http://schemas.microsoft.com/office/drawing/2014/main" id="{A4F17104-2BC4-4C11-98F9-21CC6DCB1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5280" y="1828800"/>
            <a:ext cx="3566160" cy="17830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62D2F410-65E8-4551-A617-EE7F30A01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5280" y="1993392"/>
            <a:ext cx="3566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44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8%</a:t>
            </a: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4DA33426-3B0A-47D9-9E85-29E151D31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8160" y="2880360"/>
            <a:ext cx="320040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distracted-driving deaths: 3,208; distraction in 8% of fatal crashes</a:t>
            </a:r>
          </a:p>
        </p:txBody>
      </p:sp>
      <p:sp>
        <p:nvSpPr>
          <p:cNvPr id="16" name="Rounded Rectangle 15">
            <a:extLst xmlns:a="http://schemas.openxmlformats.org/drawingml/2006/main">
              <a:ext uri="{FF2B5EF4-FFF2-40B4-BE49-F238E27FC236}">
                <a16:creationId xmlns:a16="http://schemas.microsoft.com/office/drawing/2014/main" id="{D0130101-4A8A-4808-8714-D5D4BC831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886200"/>
            <a:ext cx="11064240" cy="141732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9050">
            <a:solidFill>
              <a:srgbClr val="34D399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9045F9EB-BF94-4BCA-9F27-0933A60C1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041648"/>
            <a:ext cx="10515600" cy="1188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Aft>
                <a:spcPts val="400"/>
              </a:spcAft>
              <a:buNone/>
            </a:pPr>
            <a:r>
              <a:rPr sz="1500" b="1">
                <a:solidFill>
                  <a:srgbClr val="34D399"/>
                </a:solidFill>
                <a:latin typeface="Segoe UI"/>
                <a:ea typeface="Segoe UI"/>
                <a:cs typeface="Segoe UI"/>
              </a:rPr>
              <a:t>The human factor — stated correctly:  </a:t>
            </a:r>
            <a:r>
              <a:rPr sz="1500" b="0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Driver behavior is the leading factor in most crashes, but a crash is usually a chain of failures — road, vehicle, conditions, and choices — not one “human error.”</a:t>
            </a:r>
          </a:p>
          <a:p xmlns:a="http://schemas.openxmlformats.org/drawingml/2006/main">
            <a:pPr algn="l">
              <a:lnSpc>
                <a:spcPct val="105000"/>
              </a:lnSpc>
              <a:spcAft>
                <a:spcPts val="400"/>
              </a:spcAft>
              <a:buNone/>
            </a:pPr>
            <a:r>
              <a:rPr sz="15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Physics is unforgiving:  </a:t>
            </a:r>
            <a:r>
              <a:rPr sz="1500" b="0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at 60 mph you cover 88 ft every second. Reading a text for ~5 seconds at 55 mph = driving the length of a football field with your eyes closed.</a:t>
            </a:r>
          </a:p>
        </p:txBody>
      </p:sp>
      <p:sp>
        <p:nvSpPr>
          <p:cNvPr id="18" name="TextBox 17">
            <a:extLst xmlns:a="http://schemas.openxmlformats.org/drawingml/2006/main">
              <a:ext uri="{FF2B5EF4-FFF2-40B4-BE49-F238E27FC236}">
                <a16:creationId xmlns:a16="http://schemas.microsoft.com/office/drawing/2014/main" id="{C708B765-A391-43E1-80E5-7FA2B176B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37376"/>
            <a:ext cx="1115568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950" b="0">
                <a:solidFill>
                  <a:srgbClr val="475569"/>
                </a:solidFill>
                <a:latin typeface="Segoe UI"/>
                <a:ea typeface="Segoe UI"/>
                <a:cs typeface="Segoe UI"/>
              </a:rPr>
              <a:t>Sources: finalized NHTSA 2024 fatalities, speeding, and distracted-driving data. Full URLs in speaker notes.</a:t>
            </a:r>
          </a:p>
        </p:txBody>
      </p:sp>
    </p:spTree>
    <p:extLst>
      <p:ext uri="{BB962C8B-B14F-4D97-AF65-F5344CB8AC3E}">
        <p14:creationId xmlns:p14="http://schemas.microsoft.com/office/powerpoint/2010/main" val="1796312855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00A966C-0125-4303-B0DA-63F1DEDD9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8E4A037-B648-4B41-88C2-CEEEB5E68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56F5C8D9-8D02-4C6A-8AF3-8B37AB4AC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2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MODULE 1 — THE STATISTICS OF RISK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F197D04C-813B-4F7D-9E5F-96F7CD3A8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Heinrich's Safety Triangle (300 : 29 : 1)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BD01A98A-C24C-40C3-B982-1B0E796B7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32DC71F8-ACE5-409B-BE07-E4BABFB7C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3240" y="1874519"/>
            <a:ext cx="1920240" cy="96012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43F5E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610E6392-72F5-48A8-BDAD-1BFA8F8F6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3240" y="1874519"/>
            <a:ext cx="1920240" cy="960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3000" b="1">
                <a:solidFill>
                  <a:srgbClr val="0F172A"/>
                </a:solidFill>
                <a:latin typeface="Segoe UI"/>
                <a:ea typeface="Segoe UI"/>
                <a:cs typeface="Segoe UI"/>
              </a:rPr>
              <a:t>1</a:t>
            </a:r>
          </a:p>
        </p:txBody>
      </p:sp>
      <p:sp>
        <p:nvSpPr>
          <p:cNvPr id="9" name="Rounded Rectangle 8">
            <a:extLst xmlns:a="http://schemas.openxmlformats.org/drawingml/2006/main">
              <a:ext uri="{FF2B5EF4-FFF2-40B4-BE49-F238E27FC236}">
                <a16:creationId xmlns:a16="http://schemas.microsoft.com/office/drawing/2014/main" id="{0B42E6D1-EF85-4F26-82F2-5A8599B0E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1680" y="2953511"/>
            <a:ext cx="4023360" cy="96012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B923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17CDDC61-5AB3-4096-9149-78F1270E8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1680" y="2953511"/>
            <a:ext cx="4023360" cy="960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3000" b="1">
                <a:solidFill>
                  <a:srgbClr val="0F172A"/>
                </a:solidFill>
                <a:latin typeface="Segoe UI"/>
                <a:ea typeface="Segoe UI"/>
                <a:cs typeface="Segoe UI"/>
              </a:rPr>
              <a:t>29</a:t>
            </a:r>
          </a:p>
        </p:txBody>
      </p:sp>
      <p:sp>
        <p:nvSpPr>
          <p:cNvPr id="11" name="Rounded Rectangle 10">
            <a:extLst xmlns:a="http://schemas.openxmlformats.org/drawingml/2006/main">
              <a:ext uri="{FF2B5EF4-FFF2-40B4-BE49-F238E27FC236}">
                <a16:creationId xmlns:a16="http://schemas.microsoft.com/office/drawing/2014/main" id="{F86567D3-E400-4681-86EE-5886F7BEE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8350" y="4032503"/>
            <a:ext cx="5524107" cy="96012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B6EFDA22-D822-4B5A-B12A-7D3EB3013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256082"/>
            <a:ext cx="6126480" cy="51296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3000" b="1">
                <a:solidFill>
                  <a:srgbClr val="0F172A"/>
                </a:solidFill>
                <a:latin typeface="Segoe UI"/>
                <a:ea typeface="Segoe UI"/>
                <a:cs typeface="Segoe UI"/>
              </a:rPr>
              <a:t>300</a:t>
            </a: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E441E8B8-55F3-458A-BBB4-41454A556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9440" y="2057399"/>
            <a:ext cx="45720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4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Major incident — fatality / severe injury</a:t>
            </a:r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A1FFF9AA-39AE-4363-8A2E-D4417B8F3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9440" y="3136391"/>
            <a:ext cx="45720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4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Lower-severity incidents — crashes, injuries, property damage</a:t>
            </a: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A25147A6-9678-409A-95EF-710A8B982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9440" y="4215383"/>
            <a:ext cx="45720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4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Exposures &amp; near misses — speed, phone use, tight gaps, rushed backing</a:t>
            </a:r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F5A68F69-BFD5-4A4C-B977-C0B844312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9440" y="5394960"/>
            <a:ext cx="45720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35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Repeated risky exposure creates more opportunities for a serious outcome. Notice and reduce the base before consequences arrive.</a:t>
            </a: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7C8CF053-AA19-4F8D-8F78-498C6640F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37376"/>
            <a:ext cx="1115568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950" b="0">
                <a:solidFill>
                  <a:srgbClr val="475569"/>
                </a:solidFill>
                <a:latin typeface="Segoe UI"/>
                <a:ea typeface="Segoe UI"/>
                <a:cs typeface="Segoe UI"/>
              </a:rPr>
              <a:t>Illustrative conversation model—not a driving formula. See Slide 6 for the honesty check.</a:t>
            </a:r>
          </a:p>
        </p:txBody>
      </p:sp>
    </p:spTree>
    <p:extLst>
      <p:ext uri="{BB962C8B-B14F-4D97-AF65-F5344CB8AC3E}">
        <p14:creationId xmlns:p14="http://schemas.microsoft.com/office/powerpoint/2010/main" val="877454593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51A66C0-49A3-4D75-BB97-CC69DC9C5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5969EAC-C0A9-450C-8C3C-7AE0AFAA2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79600644-656C-47DB-9E89-5F832866A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2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MODULE 1 — THE MIND TRAP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5D9B71E3-2F83-47D7-9822-BD5D9DE9F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“I've Always Done It and Nothing Happened”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9C795CEB-06EC-4328-84AD-BAE399FB8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78669A09-F959-4333-BB93-211301152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828800"/>
            <a:ext cx="5440680" cy="40233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3063851-E6DE-47B4-A4BA-6BD978B87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01168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600" b="1">
                <a:solidFill>
                  <a:srgbClr val="F43F5E"/>
                </a:solidFill>
                <a:latin typeface="Segoe UI"/>
                <a:ea typeface="Segoe UI"/>
                <a:cs typeface="Segoe UI"/>
              </a:rPr>
              <a:t>THE TRAP (a.k.a. “normalization of deviance”)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7D6DAE14-8979-41E8-A127-0A89848D0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651760"/>
            <a:ext cx="4937760" cy="3017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spcAft>
                <a:spcPts val="1000"/>
              </a:spcAft>
              <a:buNone/>
              <a:defRPr sz="1575">
                <a:solidFill>
                  <a:srgbClr val="F5F7FB"/>
                </a:solidFill>
              </a:defRPr>
            </a:pPr>
            <a:r>
              <a:rPr sz="1575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Repeating risky behavior without an immediate result makes it feel normal.</a:t>
            </a:r>
          </a:p>
          <a:p xmlns:a="http://schemas.openxmlformats.org/drawingml/2006/main">
            <a:pPr algn="l">
              <a:lnSpc>
                <a:spcPct val="112000"/>
              </a:lnSpc>
              <a:spcAft>
                <a:spcPts val="1000"/>
              </a:spcAft>
              <a:buNone/>
              <a:defRPr sz="1575">
                <a:solidFill>
                  <a:srgbClr val="F5F7FB"/>
                </a:solidFill>
              </a:defRPr>
            </a:pPr>
            <a:r>
              <a:rPr sz="1575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“No crash” is not the same as “no risk.”</a:t>
            </a:r>
          </a:p>
          <a:p xmlns:a="http://schemas.openxmlformats.org/drawingml/2006/main">
            <a:pPr algn="l">
              <a:lnSpc>
                <a:spcPct val="112000"/>
              </a:lnSpc>
              <a:spcAft>
                <a:spcPts val="1000"/>
              </a:spcAft>
              <a:buNone/>
              <a:defRPr sz="1575">
                <a:solidFill>
                  <a:srgbClr val="F5F7FB"/>
                </a:solidFill>
              </a:defRPr>
            </a:pPr>
            <a:r>
              <a:rPr sz="1575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Rushed backing, rolling GPS entry, and tight gaps can quietly become habit.</a:t>
            </a:r>
          </a:p>
        </p:txBody>
      </p:sp>
      <p:sp>
        <p:nvSpPr>
          <p:cNvPr id="10" name="Rounded Rectangle 9">
            <a:extLst xmlns:a="http://schemas.openxmlformats.org/drawingml/2006/main">
              <a:ext uri="{FF2B5EF4-FFF2-40B4-BE49-F238E27FC236}">
                <a16:creationId xmlns:a16="http://schemas.microsoft.com/office/drawing/2014/main" id="{A409A22C-1B13-49B3-9FFD-2FA551CF9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828800"/>
            <a:ext cx="5440680" cy="40233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5240">
            <a:solidFill>
              <a:srgbClr val="EAB308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9448A60-F271-4026-A83F-7F4ACF5C2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201168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7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THE REALITY</a:t>
            </a: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EE4462EA-010E-4569-93FD-827552878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2651760"/>
            <a:ext cx="4937760" cy="3017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spcAft>
                <a:spcPts val="1000"/>
              </a:spcAft>
              <a:buNone/>
              <a:defRPr sz="1575">
                <a:solidFill>
                  <a:srgbClr val="F5F7FB"/>
                </a:solidFill>
              </a:defRPr>
            </a:pPr>
            <a:r>
              <a:rPr sz="1575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A safe outcome does not prove a risky method is safe.</a:t>
            </a:r>
          </a:p>
          <a:p xmlns:a="http://schemas.openxmlformats.org/drawingml/2006/main">
            <a:pPr algn="l">
              <a:lnSpc>
                <a:spcPct val="112000"/>
              </a:lnSpc>
              <a:spcAft>
                <a:spcPts val="1000"/>
              </a:spcAft>
              <a:buNone/>
              <a:defRPr sz="1575">
                <a:solidFill>
                  <a:srgbClr val="F5F7FB"/>
                </a:solidFill>
              </a:defRPr>
            </a:pPr>
            <a:r>
              <a:rPr sz="1575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Replace the habit before consequences arrive.</a:t>
            </a:r>
          </a:p>
          <a:p xmlns:a="http://schemas.openxmlformats.org/drawingml/2006/main">
            <a:pPr algn="l">
              <a:lnSpc>
                <a:spcPct val="112000"/>
              </a:lnSpc>
              <a:spcAft>
                <a:spcPts val="1000"/>
              </a:spcAft>
              <a:buNone/>
              <a:defRPr sz="1575">
                <a:solidFill>
                  <a:srgbClr val="F5F7FB"/>
                </a:solidFill>
              </a:defRPr>
            </a:pPr>
            <a:r>
              <a:rPr sz="1575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Pull over and park before using a device or changing the route.</a:t>
            </a:r>
          </a:p>
        </p:txBody>
      </p:sp>
    </p:spTree>
    <p:extLst>
      <p:ext uri="{BB962C8B-B14F-4D97-AF65-F5344CB8AC3E}">
        <p14:creationId xmlns:p14="http://schemas.microsoft.com/office/powerpoint/2010/main" val="1848276834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60A860F-D748-42C1-A519-5F524670B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77BD382-6BDD-44BE-B85B-417659C3E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122B0B43-CA9A-410B-8728-90ED58414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  <a:defRPr sz="1200" b="1">
                <a:solidFill>
                  <a:srgbClr val="F2B902"/>
                </a:solidFill>
              </a:defRPr>
            </a:pPr>
            <a:r>
              <a:rPr sz="1200" b="1">
                <a:solidFill>
                  <a:srgbClr val="F2B902"/>
                </a:solidFill>
                <a:latin typeface="Segoe UI"/>
                <a:ea typeface="Segoe UI"/>
                <a:cs typeface="Segoe UI"/>
              </a:rPr>
              <a:t>MODULE 1 — HONESTY CHECK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254D4980-CE6B-43ED-98DC-D7DCEC245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Is the Triangle 100% True?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D06C90F1-50DD-49DC-99B4-DDB3FF43A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16452194-FEF7-4D7D-A23F-1A7FEAB67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828800"/>
            <a:ext cx="5440680" cy="32004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5240">
            <a:solidFill>
              <a:srgbClr val="34D399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8CF38EF1-FC05-4671-BA91-71453C36B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01168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700" b="1">
                <a:solidFill>
                  <a:srgbClr val="34D399"/>
                </a:solidFill>
                <a:latin typeface="Segoe UI"/>
                <a:ea typeface="Segoe UI"/>
                <a:cs typeface="Segoe UI"/>
              </a:rPr>
              <a:t>WHAT'S SOLID ✓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0E1B64BB-AE59-4954-A588-AA4B91CCA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606040"/>
            <a:ext cx="4937760" cy="2286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spcAft>
                <a:spcPts val="900"/>
              </a:spcAft>
              <a:buNone/>
              <a:defRPr sz="1463">
                <a:solidFill>
                  <a:srgbClr val="F5F7FB"/>
                </a:solidFill>
              </a:defRPr>
            </a:pPr>
            <a:r>
              <a:rPr sz="1463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Lower-severity events can reveal repeated risky exposure.</a:t>
            </a:r>
          </a:p>
          <a:p xmlns:a="http://schemas.openxmlformats.org/drawingml/2006/main">
            <a:pPr algn="l">
              <a:lnSpc>
                <a:spcPct val="112000"/>
              </a:lnSpc>
              <a:spcAft>
                <a:spcPts val="900"/>
              </a:spcAft>
              <a:buNone/>
              <a:defRPr sz="1463">
                <a:solidFill>
                  <a:srgbClr val="F5F7FB"/>
                </a:solidFill>
              </a:defRPr>
            </a:pPr>
            <a:r>
              <a:rPr sz="1463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The base is where teams can notice and reduce habits.</a:t>
            </a:r>
          </a:p>
          <a:p xmlns:a="http://schemas.openxmlformats.org/drawingml/2006/main">
            <a:pPr algn="l">
              <a:lnSpc>
                <a:spcPct val="112000"/>
              </a:lnSpc>
              <a:spcAft>
                <a:spcPts val="900"/>
              </a:spcAft>
              <a:buNone/>
              <a:defRPr sz="1463">
                <a:solidFill>
                  <a:srgbClr val="F5F7FB"/>
                </a:solidFill>
              </a:defRPr>
            </a:pPr>
            <a:r>
              <a:rPr sz="1463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Use the triangle to organize risk—not predict outcomes.</a:t>
            </a:r>
          </a:p>
        </p:txBody>
      </p:sp>
      <p:sp>
        <p:nvSpPr>
          <p:cNvPr id="10" name="Rounded Rectangle 9">
            <a:extLst xmlns:a="http://schemas.openxmlformats.org/drawingml/2006/main">
              <a:ext uri="{FF2B5EF4-FFF2-40B4-BE49-F238E27FC236}">
                <a16:creationId xmlns:a16="http://schemas.microsoft.com/office/drawing/2014/main" id="{EE3BB3FC-A948-4030-92E9-296FC8A58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828800"/>
            <a:ext cx="5440680" cy="32004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5240">
            <a:solidFill>
              <a:srgbClr val="F43F5E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4999779A-63A7-41A1-B3FC-565D590A4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201168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700" b="1">
                <a:solidFill>
                  <a:srgbClr val="F43F5E"/>
                </a:solidFill>
                <a:latin typeface="Segoe UI"/>
                <a:ea typeface="Segoe UI"/>
                <a:cs typeface="Segoe UI"/>
              </a:rPr>
              <a:t>WHAT'S DEBATED ⚠</a:t>
            </a: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9F6926AC-1073-4966-96D3-9738F4E9F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2606040"/>
            <a:ext cx="4937760" cy="2286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spcAft>
                <a:spcPts val="900"/>
              </a:spcAft>
              <a:buNone/>
              <a:defRPr sz="1463">
                <a:solidFill>
                  <a:srgbClr val="F5F7FB"/>
                </a:solidFill>
              </a:defRPr>
            </a:pPr>
            <a:r>
              <a:rPr sz="1463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Exact numbers are not a law of driving.</a:t>
            </a:r>
          </a:p>
          <a:p xmlns:a="http://schemas.openxmlformats.org/drawingml/2006/main">
            <a:pPr algn="l">
              <a:lnSpc>
                <a:spcPct val="112000"/>
              </a:lnSpc>
              <a:spcAft>
                <a:spcPts val="900"/>
              </a:spcAft>
              <a:buNone/>
              <a:defRPr sz="1463">
                <a:solidFill>
                  <a:srgbClr val="F5F7FB"/>
                </a:solidFill>
              </a:defRPr>
            </a:pPr>
            <a:r>
              <a:rPr sz="1463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Serious events do not always share the same causes.</a:t>
            </a:r>
          </a:p>
          <a:p xmlns:a="http://schemas.openxmlformats.org/drawingml/2006/main">
            <a:pPr algn="l">
              <a:lnSpc>
                <a:spcPct val="112000"/>
              </a:lnSpc>
              <a:spcAft>
                <a:spcPts val="900"/>
              </a:spcAft>
              <a:buNone/>
              <a:defRPr sz="1463">
                <a:solidFill>
                  <a:srgbClr val="F5F7FB"/>
                </a:solidFill>
              </a:defRPr>
            </a:pPr>
            <a:r>
              <a:rPr sz="1463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Safety is shared: drivers, schedules, vehicles, roads, and job-site rules.</a:t>
            </a:r>
          </a:p>
        </p:txBody>
      </p:sp>
      <p:sp>
        <p:nvSpPr>
          <p:cNvPr id="13" name="Rounded Rectangle 12">
            <a:extLst xmlns:a="http://schemas.openxmlformats.org/drawingml/2006/main">
              <a:ext uri="{FF2B5EF4-FFF2-40B4-BE49-F238E27FC236}">
                <a16:creationId xmlns:a16="http://schemas.microsoft.com/office/drawing/2014/main" id="{A86B45D7-5F72-439E-91F7-D0982775A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212080"/>
            <a:ext cx="11064240" cy="9144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272C188D-F8EC-4CD5-BC57-4A119D6DE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285232"/>
            <a:ext cx="105156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  <a:defRPr sz="1425" b="1">
                <a:solidFill>
                  <a:srgbClr val="0F172A"/>
                </a:solidFill>
              </a:defRPr>
            </a:pPr>
            <a:r>
              <a:rPr sz="1425" b="1">
                <a:solidFill>
                  <a:srgbClr val="0F172A"/>
                </a:solidFill>
                <a:latin typeface="Segoe UI"/>
                <a:ea typeface="Segoe UI"/>
                <a:cs typeface="Segoe UI"/>
              </a:rPr>
              <a:t>Teach the model honestly: repeated exposure is useful warning information, not a promise that one event will cause another.</a:t>
            </a: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3B7FBADF-AA2E-429E-B251-AB610A857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37376"/>
            <a:ext cx="1115568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950" b="0">
                <a:solidFill>
                  <a:srgbClr val="475569"/>
                </a:solidFill>
                <a:latin typeface="Segoe UI"/>
                <a:ea typeface="Segoe UI"/>
                <a:cs typeface="Segoe UI"/>
              </a:rPr>
              <a:t>Sources: CDC/NIOSH safety-triangle research and U.S. DOT Safe System guidance. URLs in notes.</a:t>
            </a:r>
          </a:p>
        </p:txBody>
      </p:sp>
    </p:spTree>
    <p:extLst>
      <p:ext uri="{BB962C8B-B14F-4D97-AF65-F5344CB8AC3E}">
        <p14:creationId xmlns:p14="http://schemas.microsoft.com/office/powerpoint/2010/main" val="2057561920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3E9FB35-10BC-483C-BCDE-C07483FF7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9962465B-89E6-4D05-AF3F-8C0DD48DB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7FB15EA-2A0D-457D-BFF9-8B4FADF8B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2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MODULE 2 — THE ACTION PLAN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39576B32-1AF2-4C9B-9432-6864CB415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The LLLC Defensive Driving System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F7CF6202-3F56-4BB0-A983-4E1A9446D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AF7EDC30-808C-4C5D-9AA9-B381A90DC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920240"/>
            <a:ext cx="2670048" cy="31089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059254FA-3502-4A43-A853-ECB31C543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920240"/>
            <a:ext cx="2670048" cy="1463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8BDF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A3A94433-AB3D-405D-BD55-76267123E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2331720"/>
            <a:ext cx="2670048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  <a:defRPr sz="4500" b="1">
                <a:solidFill>
                  <a:srgbClr val="38BDF8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38BDF8"/>
                </a:solidFill>
                <a:latin typeface="Arial"/>
                <a:ea typeface="Arial"/>
                <a:cs typeface="Arial"/>
              </a:rPr>
              <a:t>L</a:t>
            </a: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B95DD987-2F3C-4A75-B241-72BE86C4C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0"/>
            <a:ext cx="239572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6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LOOK AHEAD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9DBCE92-8367-44FC-9301-DAFD6AF23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886200"/>
            <a:ext cx="2304288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Look far down the road, not at the bumper</a:t>
            </a:r>
          </a:p>
        </p:txBody>
      </p:sp>
      <p:sp>
        <p:nvSpPr>
          <p:cNvPr id="12" name="Rounded Rectangle 11">
            <a:extLst xmlns:a="http://schemas.openxmlformats.org/drawingml/2006/main">
              <a:ext uri="{FF2B5EF4-FFF2-40B4-BE49-F238E27FC236}">
                <a16:creationId xmlns:a16="http://schemas.microsoft.com/office/drawing/2014/main" id="{23AFD3DF-C267-4531-954B-88CC90C02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7560" y="1920240"/>
            <a:ext cx="2670048" cy="31089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BCC805CF-BC21-4859-B299-3171F90D5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7560" y="1920240"/>
            <a:ext cx="2670048" cy="1463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39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8E617A31-AAC7-479F-ADDD-D7871BFDB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7560" y="2331720"/>
            <a:ext cx="2670048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  <a:defRPr sz="4500" b="1">
                <a:solidFill>
                  <a:srgbClr val="34D399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34D399"/>
                </a:solidFill>
                <a:latin typeface="Arial"/>
                <a:ea typeface="Arial"/>
                <a:cs typeface="Arial"/>
              </a:rPr>
              <a:t>L</a:t>
            </a: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F87AFB31-074A-4454-908B-83849BBB5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3429000"/>
            <a:ext cx="239572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6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LOOK AROUND</a:t>
            </a:r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DD8C49B8-2E2A-4B73-9DE1-D7B51C112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0440" y="3886200"/>
            <a:ext cx="2304288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Keep your eyes moving; check mirrors often</a:t>
            </a:r>
          </a:p>
        </p:txBody>
      </p:sp>
      <p:sp>
        <p:nvSpPr>
          <p:cNvPr id="17" name="Rounded Rectangle 16">
            <a:extLst xmlns:a="http://schemas.openxmlformats.org/drawingml/2006/main">
              <a:ext uri="{FF2B5EF4-FFF2-40B4-BE49-F238E27FC236}">
                <a16:creationId xmlns:a16="http://schemas.microsoft.com/office/drawing/2014/main" id="{F7BB7289-FAC9-4EDC-B81C-0D16F45CF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0" y="1920240"/>
            <a:ext cx="2670048" cy="31089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63DF744E-0256-4566-9AAE-F8B5FED80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0" y="1920240"/>
            <a:ext cx="2670048" cy="1463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923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6B3970AC-5EF8-44E3-AD27-8C223BB52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0" y="2331720"/>
            <a:ext cx="2670048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  <a:defRPr sz="4500" b="1">
                <a:solidFill>
                  <a:srgbClr val="FF8F3D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FF8F3D"/>
                </a:solidFill>
                <a:latin typeface="Arial"/>
                <a:ea typeface="Arial"/>
                <a:cs typeface="Arial"/>
              </a:rPr>
              <a:t>L</a:t>
            </a:r>
          </a:p>
        </p:txBody>
      </p:sp>
      <p:sp>
        <p:nvSpPr>
          <p:cNvPr id="20" name="TextBox 19">
            <a:extLst xmlns:a="http://schemas.openxmlformats.org/drawingml/2006/main">
              <a:ext uri="{FF2B5EF4-FFF2-40B4-BE49-F238E27FC236}">
                <a16:creationId xmlns:a16="http://schemas.microsoft.com/office/drawing/2014/main" id="{5820F368-D206-4580-AA1F-11DDDACD8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3429000"/>
            <a:ext cx="239572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6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LEAVE ROOM</a:t>
            </a:r>
          </a:p>
        </p:txBody>
      </p:sp>
      <p:sp>
        <p:nvSpPr>
          <p:cNvPr id="21" name="TextBox 20">
            <a:extLst xmlns:a="http://schemas.openxmlformats.org/drawingml/2006/main">
              <a:ext uri="{FF2B5EF4-FFF2-40B4-BE49-F238E27FC236}">
                <a16:creationId xmlns:a16="http://schemas.microsoft.com/office/drawing/2014/main" id="{A72AD3F0-7AD2-4C97-B219-59021F4C4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3886200"/>
            <a:ext cx="2304288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Keep empty space on all six sides</a:t>
            </a:r>
          </a:p>
        </p:txBody>
      </p:sp>
      <p:sp>
        <p:nvSpPr>
          <p:cNvPr id="22" name="Rounded Rectangle 21">
            <a:extLst xmlns:a="http://schemas.openxmlformats.org/drawingml/2006/main">
              <a:ext uri="{FF2B5EF4-FFF2-40B4-BE49-F238E27FC236}">
                <a16:creationId xmlns:a16="http://schemas.microsoft.com/office/drawing/2014/main" id="{DD1F61E4-2AAB-4227-84D3-226479944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920240"/>
            <a:ext cx="2670048" cy="31089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3" name="Rectangle 22">
            <a:extLst xmlns:a="http://schemas.openxmlformats.org/drawingml/2006/main">
              <a:ext uri="{FF2B5EF4-FFF2-40B4-BE49-F238E27FC236}">
                <a16:creationId xmlns:a16="http://schemas.microsoft.com/office/drawing/2014/main" id="{37C49407-7489-4426-ADA9-F3E81DE25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920240"/>
            <a:ext cx="2670048" cy="1463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3F5E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4" name="TextBox 23">
            <a:extLst xmlns:a="http://schemas.openxmlformats.org/drawingml/2006/main">
              <a:ext uri="{FF2B5EF4-FFF2-40B4-BE49-F238E27FC236}">
                <a16:creationId xmlns:a16="http://schemas.microsoft.com/office/drawing/2014/main" id="{C8620FB3-DACC-4D9B-BCEF-5CE00A5F7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31720"/>
            <a:ext cx="2670048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  <a:defRPr sz="4500" b="1">
                <a:solidFill>
                  <a:srgbClr val="F43F5E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F43F5E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25" name="TextBox 24">
            <a:extLst xmlns:a="http://schemas.openxmlformats.org/drawingml/2006/main">
              <a:ext uri="{FF2B5EF4-FFF2-40B4-BE49-F238E27FC236}">
                <a16:creationId xmlns:a16="http://schemas.microsoft.com/office/drawing/2014/main" id="{C1EC9BE8-1CF5-4B7D-86C0-02623452F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2560" y="3429000"/>
            <a:ext cx="239572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6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COMMUNICATE</a:t>
            </a:r>
          </a:p>
        </p:txBody>
      </p:sp>
      <p:sp>
        <p:nvSpPr>
          <p:cNvPr id="26" name="TextBox 25">
            <a:extLst xmlns:a="http://schemas.openxmlformats.org/drawingml/2006/main">
              <a:ext uri="{FF2B5EF4-FFF2-40B4-BE49-F238E27FC236}">
                <a16:creationId xmlns:a16="http://schemas.microsoft.com/office/drawing/2014/main" id="{639DD343-62CE-42C6-939D-EC99FA90A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8280" y="3886200"/>
            <a:ext cx="2304288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Tell others what you'll do — early</a:t>
            </a:r>
          </a:p>
        </p:txBody>
      </p:sp>
      <p:sp>
        <p:nvSpPr>
          <p:cNvPr id="27" name="TextBox 26">
            <a:extLst xmlns:a="http://schemas.openxmlformats.org/drawingml/2006/main">
              <a:ext uri="{FF2B5EF4-FFF2-40B4-BE49-F238E27FC236}">
                <a16:creationId xmlns:a16="http://schemas.microsoft.com/office/drawing/2014/main" id="{058A31F8-E25D-48C0-BA14-828B80E78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37376"/>
            <a:ext cx="1115568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950" b="0">
                <a:solidFill>
                  <a:srgbClr val="475569"/>
                </a:solidFill>
                <a:latin typeface="Segoe UI"/>
                <a:ea typeface="Segoe UI"/>
                <a:cs typeface="Segoe UI"/>
              </a:rPr>
              <a:t>LLLC™ is a driver-safety method from AvatarFleet (used in trucking &amp; buses). Almost every safe-driving habit fits one of these four simple steps.</a:t>
            </a:r>
          </a:p>
        </p:txBody>
      </p:sp>
    </p:spTree>
    <p:extLst>
      <p:ext uri="{BB962C8B-B14F-4D97-AF65-F5344CB8AC3E}">
        <p14:creationId xmlns:p14="http://schemas.microsoft.com/office/powerpoint/2010/main" val="352825858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398E679-3F0C-48F6-8B55-F7DB61B48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9703520D-530F-4005-8549-8A5F90CDD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172B116-2107-4BD0-9969-DD1EC6007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2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PILLAR 1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AAD8E69F-1830-44B3-8675-BCBB5E601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Look Ahead — Scan About 15 Seconds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A1C2F86C-2D9F-476F-A740-5D45C2006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B854D1F2-7612-4CC9-B8BD-0F35ADF2C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828800"/>
            <a:ext cx="5486400" cy="40233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6510">
            <a:solidFill>
              <a:srgbClr val="38BDF8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7FBF80A7-EFB9-4030-AE26-64240FB5C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057400"/>
            <a:ext cx="5029200" cy="3657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spcAft>
                <a:spcPts val="400"/>
              </a:spcAft>
              <a:buNone/>
            </a:pPr>
            <a:r>
              <a:rPr sz="1700" b="0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Maintain about a 15-second eye lead. In the city, that is roughly 1–2 blocks; on an interstate, about a quarter-mile. Look through traffic—not only at the bumper ahead.</a:t>
            </a:r>
          </a:p>
        </p:txBody>
      </p:sp>
      <p:sp>
        <p:nvSpPr>
          <p:cNvPr id="9" name="Rounded Rectangle 8">
            <a:extLst xmlns:a="http://schemas.openxmlformats.org/drawingml/2006/main">
              <a:ext uri="{FF2B5EF4-FFF2-40B4-BE49-F238E27FC236}">
                <a16:creationId xmlns:a16="http://schemas.microsoft.com/office/drawing/2014/main" id="{9C39855F-6912-4559-AAD6-467C017D1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1828800"/>
            <a:ext cx="5394960" cy="40233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8099964-CC86-402A-9FBB-3CFE9AEF9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01168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500" b="1">
                <a:solidFill>
                  <a:srgbClr val="38BDF8"/>
                </a:solidFill>
                <a:latin typeface="Segoe UI"/>
                <a:ea typeface="Segoe UI"/>
                <a:cs typeface="Segoe UI"/>
              </a:rPr>
              <a:t>HOW TO MEASURE 15 SECONDS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311BC08-C976-484C-8C61-E399F20D2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606040"/>
            <a:ext cx="4937760" cy="3108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</a:pPr>
            <a:r>
              <a:rPr sz="1450" b="0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1.  Pick a stationary landmark far ahead (sign, bridge).</a:t>
            </a:r>
          </a:p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</a:pPr>
            <a:r>
              <a:rPr sz="1450" b="0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2.  Count “one-thousand-one, one-thousand-two…”</a:t>
            </a:r>
          </a:p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</a:pPr>
            <a:r>
              <a:rPr sz="1450" b="0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3.  </a:t>
            </a:r>
            <a:r>
              <a:rPr sz="1450" b="0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If your work van reaches it before 15, look farther.</a:t>
            </a:r>
          </a:p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</a:pPr>
            <a:r>
              <a:rPr sz="1450" b="0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Goal: anticipate light changes, brake lights, lane closures, and pedestrians early enough to react smoothly — not panic-brake.</a:t>
            </a:r>
          </a:p>
        </p:txBody>
      </p:sp>
    </p:spTree>
    <p:extLst>
      <p:ext uri="{BB962C8B-B14F-4D97-AF65-F5344CB8AC3E}">
        <p14:creationId xmlns:p14="http://schemas.microsoft.com/office/powerpoint/2010/main" val="4973023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1518211-DF19-4C8C-A611-2ECA21D74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672CA98-EAD3-4282-8492-172DB4539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12D9E1A-FFB6-4A65-BCE9-C416F7EA0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2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PILLAR 2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FC17E16A-09AD-4E7F-9A38-7C45AFD8B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Look Around — Keep Your Eyes Moving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66228598-3E39-4EA4-AB89-981458A3F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16A841A9-62FC-48D3-9E64-CCED1B25D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828800"/>
            <a:ext cx="5486400" cy="40233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6510">
            <a:solidFill>
              <a:srgbClr val="34D399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0388460-6414-4BF7-B242-13226809E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057400"/>
            <a:ext cx="5029200" cy="3657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spcAft>
                <a:spcPts val="400"/>
              </a:spcAft>
              <a:buNone/>
            </a:pPr>
            <a:r>
              <a:rPr sz="1700" b="0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Staring at one spot too long makes you zone out (“highway hypnosis”), and you stop noticing things off to the side — more so the faster you go. Keep your eyes moving.</a:t>
            </a:r>
          </a:p>
        </p:txBody>
      </p:sp>
      <p:sp>
        <p:nvSpPr>
          <p:cNvPr id="9" name="Rounded Rectangle 8">
            <a:extLst xmlns:a="http://schemas.openxmlformats.org/drawingml/2006/main">
              <a:ext uri="{FF2B5EF4-FFF2-40B4-BE49-F238E27FC236}">
                <a16:creationId xmlns:a16="http://schemas.microsoft.com/office/drawing/2014/main" id="{108A2C02-1468-4FE2-9475-AA8075149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1828800"/>
            <a:ext cx="5394960" cy="40233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8D20F7BA-4409-486C-9F3B-73541BAFC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01168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500" b="1">
                <a:solidFill>
                  <a:srgbClr val="34D399"/>
                </a:solidFill>
                <a:latin typeface="Segoe UI"/>
                <a:ea typeface="Segoe UI"/>
                <a:cs typeface="Segoe UI"/>
              </a:rPr>
              <a:t>THE EYE-SWEEP ROUTINE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83BD2D1-9A03-4F32-9073-B4D51DBF1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606040"/>
            <a:ext cx="4937760" cy="3108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Every 2–3 seconds: move focus to a new relevant spot.</a:t>
            </a:r>
          </a:p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Every 5–8 seconds: glance at your mirrors.</a:t>
            </a:r>
          </a:p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At intersections: look Left–Right–Left, even on green.</a:t>
            </a:r>
          </a:p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Before changing lanes: verify the blind zone; add a shoulder check when vehicle design and policy allow.</a:t>
            </a:r>
          </a:p>
        </p:txBody>
      </p:sp>
    </p:spTree>
    <p:extLst>
      <p:ext uri="{BB962C8B-B14F-4D97-AF65-F5344CB8AC3E}">
        <p14:creationId xmlns:p14="http://schemas.microsoft.com/office/powerpoint/2010/main" val="1920946381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2026-08-10T22:24:30.1030000Z</dcterms:created>
  <dcterms:modified xsi:type="dcterms:W3CDTF">2026-08-10T22:24:30.1030000Z</dcterms:modified>
</coreProperties>
</file>